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4"/>
    <p:sldMasterId id="2147483677" r:id="rId5"/>
    <p:sldMasterId id="2147483690" r:id="rId6"/>
  </p:sldMasterIdLst>
  <p:notesMasterIdLst>
    <p:notesMasterId r:id="rId30"/>
  </p:notesMasterIdLst>
  <p:sldIdLst>
    <p:sldId id="281" r:id="rId7"/>
    <p:sldId id="864" r:id="rId8"/>
    <p:sldId id="842" r:id="rId9"/>
    <p:sldId id="855" r:id="rId10"/>
    <p:sldId id="826" r:id="rId11"/>
    <p:sldId id="851" r:id="rId12"/>
    <p:sldId id="320" r:id="rId13"/>
    <p:sldId id="867" r:id="rId14"/>
    <p:sldId id="321" r:id="rId15"/>
    <p:sldId id="871" r:id="rId16"/>
    <p:sldId id="872" r:id="rId17"/>
    <p:sldId id="873" r:id="rId18"/>
    <p:sldId id="874" r:id="rId19"/>
    <p:sldId id="875" r:id="rId20"/>
    <p:sldId id="324" r:id="rId21"/>
    <p:sldId id="876" r:id="rId22"/>
    <p:sldId id="877" r:id="rId23"/>
    <p:sldId id="858" r:id="rId24"/>
    <p:sldId id="325" r:id="rId25"/>
    <p:sldId id="878" r:id="rId26"/>
    <p:sldId id="879" r:id="rId27"/>
    <p:sldId id="880" r:id="rId28"/>
    <p:sldId id="881" r:id="rId29"/>
  </p:sldIdLst>
  <p:sldSz cx="12192000" cy="6858000"/>
  <p:notesSz cx="6858000" cy="9144000"/>
  <p:embeddedFontLst>
    <p:embeddedFont>
      <p:font typeface="FS Me" panose="02000506040000020004" pitchFamily="50"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Tahoma" panose="020B0604030504040204" pitchFamily="34" charset="0"/>
      <p:regular r:id="rId39"/>
      <p:bold r:id="rId40"/>
    </p:embeddedFont>
  </p:embeddedFontLst>
  <p:defaultTextStyle>
    <a:defPPr>
      <a:defRPr lang="en-US"/>
    </a:defPPr>
    <a:lvl1pPr algn="l" rtl="0" fontAlgn="base">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618" userDrawn="1">
          <p15:clr>
            <a:srgbClr val="A4A3A4"/>
          </p15:clr>
        </p15:guide>
        <p15:guide id="3" pos="302" userDrawn="1">
          <p15:clr>
            <a:srgbClr val="A4A3A4"/>
          </p15:clr>
        </p15:guide>
        <p15:guide id="4" pos="73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Krieger" initials="CK" lastIdx="5" clrIdx="0">
    <p:extLst>
      <p:ext uri="{19B8F6BF-5375-455C-9EA6-DF929625EA0E}">
        <p15:presenceInfo xmlns:p15="http://schemas.microsoft.com/office/powerpoint/2012/main" userId="S::krieger@diekavallerie.de::b6ae8db3-3cb1-4731-b613-d7e4ef00b398" providerId="AD"/>
      </p:ext>
    </p:extLst>
  </p:cmAuthor>
  <p:cmAuthor id="2" name="Mira Franzen" initials="MF" lastIdx="1" clrIdx="1">
    <p:extLst>
      <p:ext uri="{19B8F6BF-5375-455C-9EA6-DF929625EA0E}">
        <p15:presenceInfo xmlns:p15="http://schemas.microsoft.com/office/powerpoint/2012/main" userId="Mira Franz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751"/>
    <a:srgbClr val="0098AC"/>
    <a:srgbClr val="68B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0282" autoAdjust="0"/>
  </p:normalViewPr>
  <p:slideViewPr>
    <p:cSldViewPr showGuides="1">
      <p:cViewPr varScale="1">
        <p:scale>
          <a:sx n="86" d="100"/>
          <a:sy n="86" d="100"/>
        </p:scale>
        <p:origin x="480" y="62"/>
      </p:cViewPr>
      <p:guideLst>
        <p:guide orient="horz" pos="618"/>
        <p:guide pos="302"/>
        <p:guide pos="73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Goerres" userId="4c88443c-8aca-4f47-9118-5561cd237640" providerId="ADAL" clId="{52DCA625-F00F-490E-9AF6-A30131C70B1F}"/>
    <pc:docChg chg="undo custSel addSld delSld modSld">
      <pc:chgData name="Matthias Goerres" userId="4c88443c-8aca-4f47-9118-5561cd237640" providerId="ADAL" clId="{52DCA625-F00F-490E-9AF6-A30131C70B1F}" dt="2024-01-25T15:15:54.381" v="79" actId="20577"/>
      <pc:docMkLst>
        <pc:docMk/>
      </pc:docMkLst>
      <pc:sldChg chg="del">
        <pc:chgData name="Matthias Goerres" userId="4c88443c-8aca-4f47-9118-5561cd237640" providerId="ADAL" clId="{52DCA625-F00F-490E-9AF6-A30131C70B1F}" dt="2024-01-25T15:14:32.104" v="42" actId="47"/>
        <pc:sldMkLst>
          <pc:docMk/>
          <pc:sldMk cId="2445156963" sldId="256"/>
        </pc:sldMkLst>
      </pc:sldChg>
      <pc:sldChg chg="modSp mod">
        <pc:chgData name="Matthias Goerres" userId="4c88443c-8aca-4f47-9118-5561cd237640" providerId="ADAL" clId="{52DCA625-F00F-490E-9AF6-A30131C70B1F}" dt="2024-01-25T15:15:54.381" v="79" actId="20577"/>
        <pc:sldMkLst>
          <pc:docMk/>
          <pc:sldMk cId="3738136547" sldId="281"/>
        </pc:sldMkLst>
        <pc:spChg chg="mod">
          <ac:chgData name="Matthias Goerres" userId="4c88443c-8aca-4f47-9118-5561cd237640" providerId="ADAL" clId="{52DCA625-F00F-490E-9AF6-A30131C70B1F}" dt="2024-01-25T15:15:54.381" v="79" actId="20577"/>
          <ac:spMkLst>
            <pc:docMk/>
            <pc:sldMk cId="3738136547" sldId="281"/>
            <ac:spMk id="48" creationId="{5BB2D02A-61C9-A849-BD06-11B144606D28}"/>
          </ac:spMkLst>
        </pc:spChg>
      </pc:sldChg>
      <pc:sldChg chg="add del">
        <pc:chgData name="Matthias Goerres" userId="4c88443c-8aca-4f47-9118-5561cd237640" providerId="ADAL" clId="{52DCA625-F00F-490E-9AF6-A30131C70B1F}" dt="2024-01-25T15:13:26.649" v="28" actId="47"/>
        <pc:sldMkLst>
          <pc:docMk/>
          <pc:sldMk cId="170772213" sldId="293"/>
        </pc:sldMkLst>
      </pc:sldChg>
      <pc:sldChg chg="add del">
        <pc:chgData name="Matthias Goerres" userId="4c88443c-8aca-4f47-9118-5561cd237640" providerId="ADAL" clId="{52DCA625-F00F-490E-9AF6-A30131C70B1F}" dt="2024-01-25T15:13:26.649" v="28" actId="47"/>
        <pc:sldMkLst>
          <pc:docMk/>
          <pc:sldMk cId="3051544273" sldId="763"/>
        </pc:sldMkLst>
      </pc:sldChg>
      <pc:sldChg chg="del">
        <pc:chgData name="Matthias Goerres" userId="4c88443c-8aca-4f47-9118-5561cd237640" providerId="ADAL" clId="{52DCA625-F00F-490E-9AF6-A30131C70B1F}" dt="2024-01-25T15:14:45.711" v="44" actId="47"/>
        <pc:sldMkLst>
          <pc:docMk/>
          <pc:sldMk cId="1072347744" sldId="800"/>
        </pc:sldMkLst>
      </pc:sldChg>
      <pc:sldChg chg="add del">
        <pc:chgData name="Matthias Goerres" userId="4c88443c-8aca-4f47-9118-5561cd237640" providerId="ADAL" clId="{52DCA625-F00F-490E-9AF6-A30131C70B1F}" dt="2024-01-25T15:13:26.649" v="28" actId="47"/>
        <pc:sldMkLst>
          <pc:docMk/>
          <pc:sldMk cId="1412448914" sldId="811"/>
        </pc:sldMkLst>
      </pc:sldChg>
      <pc:sldChg chg="add del">
        <pc:chgData name="Matthias Goerres" userId="4c88443c-8aca-4f47-9118-5561cd237640" providerId="ADAL" clId="{52DCA625-F00F-490E-9AF6-A30131C70B1F}" dt="2024-01-25T15:13:26.649" v="28" actId="47"/>
        <pc:sldMkLst>
          <pc:docMk/>
          <pc:sldMk cId="3881016483" sldId="824"/>
        </pc:sldMkLst>
      </pc:sldChg>
      <pc:sldChg chg="modSp mod">
        <pc:chgData name="Matthias Goerres" userId="4c88443c-8aca-4f47-9118-5561cd237640" providerId="ADAL" clId="{52DCA625-F00F-490E-9AF6-A30131C70B1F}" dt="2024-01-25T15:14:27.203" v="41" actId="20577"/>
        <pc:sldMkLst>
          <pc:docMk/>
          <pc:sldMk cId="2098247611" sldId="826"/>
        </pc:sldMkLst>
        <pc:spChg chg="mod">
          <ac:chgData name="Matthias Goerres" userId="4c88443c-8aca-4f47-9118-5561cd237640" providerId="ADAL" clId="{52DCA625-F00F-490E-9AF6-A30131C70B1F}" dt="2024-01-25T15:14:27.203" v="41" actId="20577"/>
          <ac:spMkLst>
            <pc:docMk/>
            <pc:sldMk cId="2098247611" sldId="826"/>
            <ac:spMk id="2" creationId="{F7CFD611-00EB-4C92-A6FC-73CE74B34EB4}"/>
          </ac:spMkLst>
        </pc:spChg>
      </pc:sldChg>
      <pc:sldChg chg="modSp mod">
        <pc:chgData name="Matthias Goerres" userId="4c88443c-8aca-4f47-9118-5561cd237640" providerId="ADAL" clId="{52DCA625-F00F-490E-9AF6-A30131C70B1F}" dt="2024-01-25T15:14:19.795" v="33" actId="20577"/>
        <pc:sldMkLst>
          <pc:docMk/>
          <pc:sldMk cId="417436218" sldId="842"/>
        </pc:sldMkLst>
        <pc:spChg chg="mod">
          <ac:chgData name="Matthias Goerres" userId="4c88443c-8aca-4f47-9118-5561cd237640" providerId="ADAL" clId="{52DCA625-F00F-490E-9AF6-A30131C70B1F}" dt="2024-01-25T15:14:19.795" v="33" actId="20577"/>
          <ac:spMkLst>
            <pc:docMk/>
            <pc:sldMk cId="417436218" sldId="842"/>
            <ac:spMk id="2" creationId="{F7CFD611-00EB-4C92-A6FC-73CE74B34EB4}"/>
          </ac:spMkLst>
        </pc:spChg>
      </pc:sldChg>
      <pc:sldChg chg="modSp mod">
        <pc:chgData name="Matthias Goerres" userId="4c88443c-8aca-4f47-9118-5561cd237640" providerId="ADAL" clId="{52DCA625-F00F-490E-9AF6-A30131C70B1F}" dt="2024-01-25T15:14:59.108" v="45" actId="20577"/>
        <pc:sldMkLst>
          <pc:docMk/>
          <pc:sldMk cId="347000368" sldId="851"/>
        </pc:sldMkLst>
        <pc:spChg chg="mod">
          <ac:chgData name="Matthias Goerres" userId="4c88443c-8aca-4f47-9118-5561cd237640" providerId="ADAL" clId="{52DCA625-F00F-490E-9AF6-A30131C70B1F}" dt="2024-01-25T15:14:59.108" v="45" actId="20577"/>
          <ac:spMkLst>
            <pc:docMk/>
            <pc:sldMk cId="347000368" sldId="851"/>
            <ac:spMk id="47" creationId="{D4D38599-DDB3-E54D-969B-BDB9524FDEFF}"/>
          </ac:spMkLst>
        </pc:spChg>
      </pc:sldChg>
      <pc:sldChg chg="modSp mod">
        <pc:chgData name="Matthias Goerres" userId="4c88443c-8aca-4f47-9118-5561cd237640" providerId="ADAL" clId="{52DCA625-F00F-490E-9AF6-A30131C70B1F}" dt="2024-01-25T15:14:23.811" v="37" actId="20577"/>
        <pc:sldMkLst>
          <pc:docMk/>
          <pc:sldMk cId="940647353" sldId="855"/>
        </pc:sldMkLst>
        <pc:spChg chg="mod">
          <ac:chgData name="Matthias Goerres" userId="4c88443c-8aca-4f47-9118-5561cd237640" providerId="ADAL" clId="{52DCA625-F00F-490E-9AF6-A30131C70B1F}" dt="2024-01-25T15:14:23.811" v="37" actId="20577"/>
          <ac:spMkLst>
            <pc:docMk/>
            <pc:sldMk cId="940647353" sldId="855"/>
            <ac:spMk id="2" creationId="{F7CFD611-00EB-4C92-A6FC-73CE74B34EB4}"/>
          </ac:spMkLst>
        </pc:spChg>
      </pc:sldChg>
      <pc:sldChg chg="add del">
        <pc:chgData name="Matthias Goerres" userId="4c88443c-8aca-4f47-9118-5561cd237640" providerId="ADAL" clId="{52DCA625-F00F-490E-9AF6-A30131C70B1F}" dt="2024-01-25T15:13:26.649" v="28" actId="47"/>
        <pc:sldMkLst>
          <pc:docMk/>
          <pc:sldMk cId="479189960" sldId="856"/>
        </pc:sldMkLst>
      </pc:sldChg>
      <pc:sldChg chg="add del">
        <pc:chgData name="Matthias Goerres" userId="4c88443c-8aca-4f47-9118-5561cd237640" providerId="ADAL" clId="{52DCA625-F00F-490E-9AF6-A30131C70B1F}" dt="2024-01-25T15:13:26.649" v="28" actId="47"/>
        <pc:sldMkLst>
          <pc:docMk/>
          <pc:sldMk cId="3386331662" sldId="857"/>
        </pc:sldMkLst>
      </pc:sldChg>
      <pc:sldChg chg="del">
        <pc:chgData name="Matthias Goerres" userId="4c88443c-8aca-4f47-9118-5561cd237640" providerId="ADAL" clId="{52DCA625-F00F-490E-9AF6-A30131C70B1F}" dt="2024-01-25T15:14:42.230" v="43" actId="47"/>
        <pc:sldMkLst>
          <pc:docMk/>
          <pc:sldMk cId="171660405" sldId="859"/>
        </pc:sldMkLst>
      </pc:sldChg>
      <pc:sldChg chg="add del">
        <pc:chgData name="Matthias Goerres" userId="4c88443c-8aca-4f47-9118-5561cd237640" providerId="ADAL" clId="{52DCA625-F00F-490E-9AF6-A30131C70B1F}" dt="2024-01-25T15:13:26.649" v="28" actId="47"/>
        <pc:sldMkLst>
          <pc:docMk/>
          <pc:sldMk cId="3277098219" sldId="862"/>
        </pc:sldMkLst>
      </pc:sldChg>
      <pc:sldChg chg="add del">
        <pc:chgData name="Matthias Goerres" userId="4c88443c-8aca-4f47-9118-5561cd237640" providerId="ADAL" clId="{52DCA625-F00F-490E-9AF6-A30131C70B1F}" dt="2024-01-25T15:13:26.649" v="28" actId="47"/>
        <pc:sldMkLst>
          <pc:docMk/>
          <pc:sldMk cId="1046195472" sldId="863"/>
        </pc:sldMkLst>
      </pc:sldChg>
      <pc:sldChg chg="modSp add del mod">
        <pc:chgData name="Matthias Goerres" userId="4c88443c-8aca-4f47-9118-5561cd237640" providerId="ADAL" clId="{52DCA625-F00F-490E-9AF6-A30131C70B1F}" dt="2024-01-25T15:14:13.203" v="29" actId="6549"/>
        <pc:sldMkLst>
          <pc:docMk/>
          <pc:sldMk cId="2656164635" sldId="864"/>
        </pc:sldMkLst>
        <pc:spChg chg="mod">
          <ac:chgData name="Matthias Goerres" userId="4c88443c-8aca-4f47-9118-5561cd237640" providerId="ADAL" clId="{52DCA625-F00F-490E-9AF6-A30131C70B1F}" dt="2024-01-25T15:14:13.203" v="29" actId="6549"/>
          <ac:spMkLst>
            <pc:docMk/>
            <pc:sldMk cId="2656164635" sldId="864"/>
            <ac:spMk id="2" creationId="{F7CFD611-00EB-4C92-A6FC-73CE74B34EB4}"/>
          </ac:spMkLst>
        </pc:spChg>
      </pc:sldChg>
      <pc:sldChg chg="del">
        <pc:chgData name="Matthias Goerres" userId="4c88443c-8aca-4f47-9118-5561cd237640" providerId="ADAL" clId="{52DCA625-F00F-490E-9AF6-A30131C70B1F}" dt="2024-01-25T15:14:42.230" v="43" actId="47"/>
        <pc:sldMkLst>
          <pc:docMk/>
          <pc:sldMk cId="2013259996" sldId="865"/>
        </pc:sldMkLst>
      </pc:sldChg>
      <pc:sldChg chg="del">
        <pc:chgData name="Matthias Goerres" userId="4c88443c-8aca-4f47-9118-5561cd237640" providerId="ADAL" clId="{52DCA625-F00F-490E-9AF6-A30131C70B1F}" dt="2024-01-25T15:14:42.230" v="43" actId="47"/>
        <pc:sldMkLst>
          <pc:docMk/>
          <pc:sldMk cId="1466459267" sldId="868"/>
        </pc:sldMkLst>
      </pc:sldChg>
      <pc:sldChg chg="del">
        <pc:chgData name="Matthias Goerres" userId="4c88443c-8aca-4f47-9118-5561cd237640" providerId="ADAL" clId="{52DCA625-F00F-490E-9AF6-A30131C70B1F}" dt="2024-01-25T15:14:42.230" v="43" actId="47"/>
        <pc:sldMkLst>
          <pc:docMk/>
          <pc:sldMk cId="4052846535" sldId="869"/>
        </pc:sldMkLst>
      </pc:sldChg>
      <pc:sldChg chg="del">
        <pc:chgData name="Matthias Goerres" userId="4c88443c-8aca-4f47-9118-5561cd237640" providerId="ADAL" clId="{52DCA625-F00F-490E-9AF6-A30131C70B1F}" dt="2024-01-25T15:14:42.230" v="43" actId="47"/>
        <pc:sldMkLst>
          <pc:docMk/>
          <pc:sldMk cId="3435700630" sldId="870"/>
        </pc:sldMkLst>
      </pc:sldChg>
      <pc:sldChg chg="add del">
        <pc:chgData name="Matthias Goerres" userId="4c88443c-8aca-4f47-9118-5561cd237640" providerId="ADAL" clId="{52DCA625-F00F-490E-9AF6-A30131C70B1F}" dt="2024-01-25T15:13:26.649" v="28" actId="47"/>
        <pc:sldMkLst>
          <pc:docMk/>
          <pc:sldMk cId="1992232925" sldId="882"/>
        </pc:sldMkLst>
      </pc:sldChg>
      <pc:sldMasterChg chg="delSldLayout">
        <pc:chgData name="Matthias Goerres" userId="4c88443c-8aca-4f47-9118-5561cd237640" providerId="ADAL" clId="{52DCA625-F00F-490E-9AF6-A30131C70B1F}" dt="2024-01-25T15:14:32.104" v="42" actId="47"/>
        <pc:sldMasterMkLst>
          <pc:docMk/>
          <pc:sldMasterMk cId="0" sldId="2147483648"/>
        </pc:sldMasterMkLst>
        <pc:sldLayoutChg chg="del">
          <pc:chgData name="Matthias Goerres" userId="4c88443c-8aca-4f47-9118-5561cd237640" providerId="ADAL" clId="{52DCA625-F00F-490E-9AF6-A30131C70B1F}" dt="2024-01-25T15:14:32.104" v="42" actId="47"/>
          <pc:sldLayoutMkLst>
            <pc:docMk/>
            <pc:sldMasterMk cId="0" sldId="2147483648"/>
            <pc:sldLayoutMk cId="3850672061" sldId="214748368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3EC9D-0730-495E-8532-72A85031645E}" type="doc">
      <dgm:prSet loTypeId="urn:microsoft.com/office/officeart/2005/8/layout/vList3" loCatId="list" qsTypeId="urn:microsoft.com/office/officeart/2005/8/quickstyle/simple1" qsCatId="simple" csTypeId="urn:microsoft.com/office/officeart/2005/8/colors/accent1_2" csCatId="accent1" phldr="1"/>
      <dgm:spPr/>
    </dgm:pt>
    <dgm:pt modelId="{B683C6C5-C416-4CBE-B663-6F702D6A6F0E}">
      <dgm:prSet phldrT="[Text]" custT="1"/>
      <dgm:spPr>
        <a:solidFill>
          <a:schemeClr val="accent5">
            <a:lumMod val="50000"/>
          </a:schemeClr>
        </a:solidFill>
      </dgm:spPr>
      <dgm:t>
        <a:bodyPr/>
        <a:lstStyle/>
        <a:p>
          <a:r>
            <a:rPr lang="de-DE" sz="1900" b="1" dirty="0"/>
            <a:t>Moore und Wiedervernässung</a:t>
          </a:r>
        </a:p>
        <a:p>
          <a:r>
            <a:rPr lang="de-DE" sz="1400" b="1" dirty="0"/>
            <a:t>29 Projektideen </a:t>
          </a:r>
          <a:r>
            <a:rPr lang="de-DE" sz="1200" dirty="0"/>
            <a:t>– 2 NLP – 5 BR – 21 NRP – 1 WSG</a:t>
          </a:r>
        </a:p>
      </dgm:t>
    </dgm:pt>
    <dgm:pt modelId="{30915FE2-3EB9-4985-9053-8A3D617B945C}" type="parTrans" cxnId="{751F5E84-C077-432D-9888-0DAF9EA5B235}">
      <dgm:prSet/>
      <dgm:spPr/>
      <dgm:t>
        <a:bodyPr/>
        <a:lstStyle/>
        <a:p>
          <a:endParaRPr lang="de-DE"/>
        </a:p>
      </dgm:t>
    </dgm:pt>
    <dgm:pt modelId="{7BBD5F25-12E6-4815-9844-32B750A7A957}" type="sibTrans" cxnId="{751F5E84-C077-432D-9888-0DAF9EA5B235}">
      <dgm:prSet/>
      <dgm:spPr/>
      <dgm:t>
        <a:bodyPr/>
        <a:lstStyle/>
        <a:p>
          <a:endParaRPr lang="de-DE"/>
        </a:p>
      </dgm:t>
    </dgm:pt>
    <dgm:pt modelId="{38CBBE77-7DB0-477D-B90F-2BB0407D191F}">
      <dgm:prSet phldrT="[Text]" custT="1"/>
      <dgm:spPr>
        <a:solidFill>
          <a:schemeClr val="accent5">
            <a:lumMod val="50000"/>
          </a:schemeClr>
        </a:solidFill>
      </dgm:spPr>
      <dgm:t>
        <a:bodyPr/>
        <a:lstStyle/>
        <a:p>
          <a:r>
            <a:rPr lang="de-DE" sz="1900" b="1" dirty="0"/>
            <a:t>Flüsse, Seen, Auen </a:t>
          </a:r>
        </a:p>
        <a:p>
          <a:r>
            <a:rPr lang="de-DE" sz="1600" b="1" dirty="0"/>
            <a:t>23 Projektideen </a:t>
          </a:r>
          <a:r>
            <a:rPr lang="de-DE" sz="1600" dirty="0"/>
            <a:t>– 6 NLP – 9 BR – 8 NRP</a:t>
          </a:r>
        </a:p>
      </dgm:t>
    </dgm:pt>
    <dgm:pt modelId="{7D38C776-4401-4D4D-B628-B0A5640D0014}" type="parTrans" cxnId="{647E6128-19E6-4DCA-B2CF-0625EAA0BBB4}">
      <dgm:prSet/>
      <dgm:spPr/>
      <dgm:t>
        <a:bodyPr/>
        <a:lstStyle/>
        <a:p>
          <a:endParaRPr lang="de-DE"/>
        </a:p>
      </dgm:t>
    </dgm:pt>
    <dgm:pt modelId="{C2502ABF-FD7B-48CF-AA47-4C22F0CB9358}" type="sibTrans" cxnId="{647E6128-19E6-4DCA-B2CF-0625EAA0BBB4}">
      <dgm:prSet/>
      <dgm:spPr/>
      <dgm:t>
        <a:bodyPr/>
        <a:lstStyle/>
        <a:p>
          <a:endParaRPr lang="de-DE"/>
        </a:p>
      </dgm:t>
    </dgm:pt>
    <dgm:pt modelId="{3DFB4E28-6F43-40B9-A4A0-A7F2C45C10B4}">
      <dgm:prSet phldrT="[Text]" custT="1"/>
      <dgm:spPr>
        <a:solidFill>
          <a:schemeClr val="accent5">
            <a:lumMod val="50000"/>
          </a:schemeClr>
        </a:solidFill>
      </dgm:spPr>
      <dgm:t>
        <a:bodyPr/>
        <a:lstStyle/>
        <a:p>
          <a:r>
            <a:rPr lang="de-DE" sz="1900" b="1" dirty="0"/>
            <a:t>Küsten und Meere</a:t>
          </a:r>
        </a:p>
        <a:p>
          <a:r>
            <a:rPr lang="de-DE" sz="1500" b="1" dirty="0"/>
            <a:t>10 Projektideen </a:t>
          </a:r>
          <a:r>
            <a:rPr lang="de-DE" sz="1500" dirty="0"/>
            <a:t>– 6 BR/NLP – 3 BR – 1 NRP</a:t>
          </a:r>
        </a:p>
      </dgm:t>
    </dgm:pt>
    <dgm:pt modelId="{F5C04BF0-4892-459B-94B3-829389EEC38B}" type="parTrans" cxnId="{1220F428-A5B4-4C95-8B4D-FD719305B7AC}">
      <dgm:prSet/>
      <dgm:spPr/>
      <dgm:t>
        <a:bodyPr/>
        <a:lstStyle/>
        <a:p>
          <a:endParaRPr lang="de-DE"/>
        </a:p>
      </dgm:t>
    </dgm:pt>
    <dgm:pt modelId="{33CC0692-97D6-4696-A4A0-9CC295AABB16}" type="sibTrans" cxnId="{1220F428-A5B4-4C95-8B4D-FD719305B7AC}">
      <dgm:prSet/>
      <dgm:spPr/>
      <dgm:t>
        <a:bodyPr/>
        <a:lstStyle/>
        <a:p>
          <a:endParaRPr lang="de-DE"/>
        </a:p>
      </dgm:t>
    </dgm:pt>
    <dgm:pt modelId="{1DF5B5B9-E7E2-40CA-B82C-2A578FD7BD80}">
      <dgm:prSet phldrT="[Text]" custT="1"/>
      <dgm:spPr>
        <a:solidFill>
          <a:schemeClr val="accent5">
            <a:lumMod val="50000"/>
          </a:schemeClr>
        </a:solidFill>
      </dgm:spPr>
      <dgm:t>
        <a:bodyPr/>
        <a:lstStyle/>
        <a:p>
          <a:r>
            <a:rPr lang="de-DE" sz="1900" b="1" dirty="0"/>
            <a:t>Wildnis und Schutzgebiete</a:t>
          </a:r>
        </a:p>
        <a:p>
          <a:r>
            <a:rPr lang="de-DE" sz="1600" b="1" dirty="0"/>
            <a:t>3 Projektideen </a:t>
          </a:r>
          <a:r>
            <a:rPr lang="de-DE" sz="1600" dirty="0"/>
            <a:t>- 2 BR – 1 NRP</a:t>
          </a:r>
        </a:p>
      </dgm:t>
    </dgm:pt>
    <dgm:pt modelId="{9AF1AC15-B30B-404D-913A-72B4040B3C22}" type="parTrans" cxnId="{935AAD6F-2D2C-4244-AB54-392D5621CED3}">
      <dgm:prSet/>
      <dgm:spPr/>
      <dgm:t>
        <a:bodyPr/>
        <a:lstStyle/>
        <a:p>
          <a:endParaRPr lang="de-DE"/>
        </a:p>
      </dgm:t>
    </dgm:pt>
    <dgm:pt modelId="{3AA02E66-DF9A-4A09-A7D0-AE308A3DE264}" type="sibTrans" cxnId="{935AAD6F-2D2C-4244-AB54-392D5621CED3}">
      <dgm:prSet/>
      <dgm:spPr/>
      <dgm:t>
        <a:bodyPr/>
        <a:lstStyle/>
        <a:p>
          <a:endParaRPr lang="de-DE"/>
        </a:p>
      </dgm:t>
    </dgm:pt>
    <dgm:pt modelId="{A001A7FA-A565-4F25-9D32-FB664E0DED5F}">
      <dgm:prSet phldrT="[Text]" custT="1"/>
      <dgm:spPr>
        <a:solidFill>
          <a:schemeClr val="accent5">
            <a:lumMod val="50000"/>
          </a:schemeClr>
        </a:solidFill>
      </dgm:spPr>
      <dgm:t>
        <a:bodyPr/>
        <a:lstStyle/>
        <a:p>
          <a:r>
            <a:rPr lang="de-DE" sz="1900" b="1" dirty="0"/>
            <a:t>Wälder </a:t>
          </a:r>
        </a:p>
        <a:p>
          <a:r>
            <a:rPr lang="de-DE" sz="1400" b="1" dirty="0"/>
            <a:t>20 Projektideen </a:t>
          </a:r>
          <a:r>
            <a:rPr lang="de-DE" sz="1200" dirty="0"/>
            <a:t>– 7 NLP – 5 BR – 6 NRP – 2 WSG</a:t>
          </a:r>
        </a:p>
      </dgm:t>
    </dgm:pt>
    <dgm:pt modelId="{6915F4B4-01FB-4DBA-B559-7308AB0B2BB0}" type="parTrans" cxnId="{59AA05B9-BD53-479E-93A6-5CFD7853842A}">
      <dgm:prSet/>
      <dgm:spPr/>
      <dgm:t>
        <a:bodyPr/>
        <a:lstStyle/>
        <a:p>
          <a:endParaRPr lang="de-DE"/>
        </a:p>
      </dgm:t>
    </dgm:pt>
    <dgm:pt modelId="{75C733E4-F71D-4171-BC3D-B38AFD7BECF5}" type="sibTrans" cxnId="{59AA05B9-BD53-479E-93A6-5CFD7853842A}">
      <dgm:prSet/>
      <dgm:spPr/>
      <dgm:t>
        <a:bodyPr/>
        <a:lstStyle/>
        <a:p>
          <a:endParaRPr lang="de-DE"/>
        </a:p>
      </dgm:t>
    </dgm:pt>
    <dgm:pt modelId="{B60CC728-9706-4BA4-AD76-C3250FEDCBB8}" type="pres">
      <dgm:prSet presAssocID="{1F53EC9D-0730-495E-8532-72A85031645E}" presName="linearFlow" presStyleCnt="0">
        <dgm:presLayoutVars>
          <dgm:dir/>
          <dgm:resizeHandles val="exact"/>
        </dgm:presLayoutVars>
      </dgm:prSet>
      <dgm:spPr/>
    </dgm:pt>
    <dgm:pt modelId="{BEB62559-5909-4EB7-B8B5-1005FC9089F0}" type="pres">
      <dgm:prSet presAssocID="{B683C6C5-C416-4CBE-B663-6F702D6A6F0E}" presName="composite" presStyleCnt="0"/>
      <dgm:spPr/>
    </dgm:pt>
    <dgm:pt modelId="{13DE2F5D-95B7-47F6-B960-7E976417A9B0}" type="pres">
      <dgm:prSet presAssocID="{B683C6C5-C416-4CBE-B663-6F702D6A6F0E}" presName="imgShp"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E865859-960F-43B0-AD68-F18E4928A95C}" type="pres">
      <dgm:prSet presAssocID="{B683C6C5-C416-4CBE-B663-6F702D6A6F0E}" presName="txShp" presStyleLbl="node1" presStyleIdx="0" presStyleCnt="5" custLinFactNeighborX="269" custLinFactNeighborY="63">
        <dgm:presLayoutVars>
          <dgm:bulletEnabled val="1"/>
        </dgm:presLayoutVars>
      </dgm:prSet>
      <dgm:spPr/>
    </dgm:pt>
    <dgm:pt modelId="{032FBDE1-7589-4A0E-AAAD-C74E95B07C1A}" type="pres">
      <dgm:prSet presAssocID="{7BBD5F25-12E6-4815-9844-32B750A7A957}" presName="spacing" presStyleCnt="0"/>
      <dgm:spPr/>
    </dgm:pt>
    <dgm:pt modelId="{14308E48-EC99-4303-AE7A-5D4605862B66}" type="pres">
      <dgm:prSet presAssocID="{38CBBE77-7DB0-477D-B90F-2BB0407D191F}" presName="composite" presStyleCnt="0"/>
      <dgm:spPr/>
    </dgm:pt>
    <dgm:pt modelId="{446AF475-C3A7-4FBA-B271-09D9D61FC13A}" type="pres">
      <dgm:prSet presAssocID="{38CBBE77-7DB0-477D-B90F-2BB0407D191F}" presName="imgShp" presStyleLbl="f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404B41C-29A4-4636-BAF4-82269CFB887F}" type="pres">
      <dgm:prSet presAssocID="{38CBBE77-7DB0-477D-B90F-2BB0407D191F}" presName="txShp" presStyleLbl="node1" presStyleIdx="1" presStyleCnt="5">
        <dgm:presLayoutVars>
          <dgm:bulletEnabled val="1"/>
        </dgm:presLayoutVars>
      </dgm:prSet>
      <dgm:spPr/>
    </dgm:pt>
    <dgm:pt modelId="{57BBD70E-F1A7-4DCA-B41C-AEBA63919E36}" type="pres">
      <dgm:prSet presAssocID="{C2502ABF-FD7B-48CF-AA47-4C22F0CB9358}" presName="spacing" presStyleCnt="0"/>
      <dgm:spPr/>
    </dgm:pt>
    <dgm:pt modelId="{9B5DDB85-1CD2-4379-9C2D-2919AA3B6A0A}" type="pres">
      <dgm:prSet presAssocID="{3DFB4E28-6F43-40B9-A4A0-A7F2C45C10B4}" presName="composite" presStyleCnt="0"/>
      <dgm:spPr/>
    </dgm:pt>
    <dgm:pt modelId="{0E093E1D-8DA0-4A1E-91A3-3F4B8A629D24}" type="pres">
      <dgm:prSet presAssocID="{3DFB4E28-6F43-40B9-A4A0-A7F2C45C10B4}" presName="imgShp" presStyleLbl="f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D9D46F8-41CD-4020-A972-5DD6302B3E64}" type="pres">
      <dgm:prSet presAssocID="{3DFB4E28-6F43-40B9-A4A0-A7F2C45C10B4}" presName="txShp" presStyleLbl="node1" presStyleIdx="2" presStyleCnt="5">
        <dgm:presLayoutVars>
          <dgm:bulletEnabled val="1"/>
        </dgm:presLayoutVars>
      </dgm:prSet>
      <dgm:spPr/>
    </dgm:pt>
    <dgm:pt modelId="{869241F4-A780-4253-A98E-C6C8523C2962}" type="pres">
      <dgm:prSet presAssocID="{33CC0692-97D6-4696-A4A0-9CC295AABB16}" presName="spacing" presStyleCnt="0"/>
      <dgm:spPr/>
    </dgm:pt>
    <dgm:pt modelId="{6132AFBF-8DCF-4A8F-85C6-458794DA57B0}" type="pres">
      <dgm:prSet presAssocID="{1DF5B5B9-E7E2-40CA-B82C-2A578FD7BD80}" presName="composite" presStyleCnt="0"/>
      <dgm:spPr/>
    </dgm:pt>
    <dgm:pt modelId="{47B11322-0DA6-45F6-8CD9-D0B7CE748B4A}" type="pres">
      <dgm:prSet presAssocID="{1DF5B5B9-E7E2-40CA-B82C-2A578FD7BD80}" presName="imgShp" presStyleLbl="fgImgPlace1" presStyleIdx="3" presStyleCnt="5"/>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F85C90BA-9F78-4996-880C-6E6005FBA837}" type="pres">
      <dgm:prSet presAssocID="{1DF5B5B9-E7E2-40CA-B82C-2A578FD7BD80}" presName="txShp" presStyleLbl="node1" presStyleIdx="3" presStyleCnt="5">
        <dgm:presLayoutVars>
          <dgm:bulletEnabled val="1"/>
        </dgm:presLayoutVars>
      </dgm:prSet>
      <dgm:spPr/>
    </dgm:pt>
    <dgm:pt modelId="{2DD264C5-5910-4885-B6A1-813C57A1A4FE}" type="pres">
      <dgm:prSet presAssocID="{3AA02E66-DF9A-4A09-A7D0-AE308A3DE264}" presName="spacing" presStyleCnt="0"/>
      <dgm:spPr/>
    </dgm:pt>
    <dgm:pt modelId="{5A528E09-680F-4E97-BD58-28C3B0B52DC9}" type="pres">
      <dgm:prSet presAssocID="{A001A7FA-A565-4F25-9D32-FB664E0DED5F}" presName="composite" presStyleCnt="0"/>
      <dgm:spPr/>
    </dgm:pt>
    <dgm:pt modelId="{C7A70654-A448-45E7-9A65-14EB6E6370C2}" type="pres">
      <dgm:prSet presAssocID="{A001A7FA-A565-4F25-9D32-FB664E0DED5F}" presName="imgShp" presStyleLbl="fgImgPlac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E530F546-A79C-4428-BFDB-81CABB3674F1}" type="pres">
      <dgm:prSet presAssocID="{A001A7FA-A565-4F25-9D32-FB664E0DED5F}" presName="txShp" presStyleLbl="node1" presStyleIdx="4" presStyleCnt="5">
        <dgm:presLayoutVars>
          <dgm:bulletEnabled val="1"/>
        </dgm:presLayoutVars>
      </dgm:prSet>
      <dgm:spPr/>
    </dgm:pt>
  </dgm:ptLst>
  <dgm:cxnLst>
    <dgm:cxn modelId="{647E6128-19E6-4DCA-B2CF-0625EAA0BBB4}" srcId="{1F53EC9D-0730-495E-8532-72A85031645E}" destId="{38CBBE77-7DB0-477D-B90F-2BB0407D191F}" srcOrd="1" destOrd="0" parTransId="{7D38C776-4401-4D4D-B628-B0A5640D0014}" sibTransId="{C2502ABF-FD7B-48CF-AA47-4C22F0CB9358}"/>
    <dgm:cxn modelId="{1220F428-A5B4-4C95-8B4D-FD719305B7AC}" srcId="{1F53EC9D-0730-495E-8532-72A85031645E}" destId="{3DFB4E28-6F43-40B9-A4A0-A7F2C45C10B4}" srcOrd="2" destOrd="0" parTransId="{F5C04BF0-4892-459B-94B3-829389EEC38B}" sibTransId="{33CC0692-97D6-4696-A4A0-9CC295AABB16}"/>
    <dgm:cxn modelId="{EFA0A35C-A7A6-44EE-9ADC-9DA6CECF5D26}" type="presOf" srcId="{3DFB4E28-6F43-40B9-A4A0-A7F2C45C10B4}" destId="{7D9D46F8-41CD-4020-A972-5DD6302B3E64}" srcOrd="0" destOrd="0" presId="urn:microsoft.com/office/officeart/2005/8/layout/vList3"/>
    <dgm:cxn modelId="{A3EDDA48-BB02-4581-B38E-4D95ADAEE0A4}" type="presOf" srcId="{B683C6C5-C416-4CBE-B663-6F702D6A6F0E}" destId="{FE865859-960F-43B0-AD68-F18E4928A95C}" srcOrd="0" destOrd="0" presId="urn:microsoft.com/office/officeart/2005/8/layout/vList3"/>
    <dgm:cxn modelId="{935AAD6F-2D2C-4244-AB54-392D5621CED3}" srcId="{1F53EC9D-0730-495E-8532-72A85031645E}" destId="{1DF5B5B9-E7E2-40CA-B82C-2A578FD7BD80}" srcOrd="3" destOrd="0" parTransId="{9AF1AC15-B30B-404D-913A-72B4040B3C22}" sibTransId="{3AA02E66-DF9A-4A09-A7D0-AE308A3DE264}"/>
    <dgm:cxn modelId="{751F5E84-C077-432D-9888-0DAF9EA5B235}" srcId="{1F53EC9D-0730-495E-8532-72A85031645E}" destId="{B683C6C5-C416-4CBE-B663-6F702D6A6F0E}" srcOrd="0" destOrd="0" parTransId="{30915FE2-3EB9-4985-9053-8A3D617B945C}" sibTransId="{7BBD5F25-12E6-4815-9844-32B750A7A957}"/>
    <dgm:cxn modelId="{59AA05B9-BD53-479E-93A6-5CFD7853842A}" srcId="{1F53EC9D-0730-495E-8532-72A85031645E}" destId="{A001A7FA-A565-4F25-9D32-FB664E0DED5F}" srcOrd="4" destOrd="0" parTransId="{6915F4B4-01FB-4DBA-B559-7308AB0B2BB0}" sibTransId="{75C733E4-F71D-4171-BC3D-B38AFD7BECF5}"/>
    <dgm:cxn modelId="{8EA53CC3-B36A-41F8-A8A5-B264A388BC5B}" type="presOf" srcId="{1DF5B5B9-E7E2-40CA-B82C-2A578FD7BD80}" destId="{F85C90BA-9F78-4996-880C-6E6005FBA837}" srcOrd="0" destOrd="0" presId="urn:microsoft.com/office/officeart/2005/8/layout/vList3"/>
    <dgm:cxn modelId="{5643ACE1-F981-4FD0-80BC-327B0D9FF00A}" type="presOf" srcId="{A001A7FA-A565-4F25-9D32-FB664E0DED5F}" destId="{E530F546-A79C-4428-BFDB-81CABB3674F1}" srcOrd="0" destOrd="0" presId="urn:microsoft.com/office/officeart/2005/8/layout/vList3"/>
    <dgm:cxn modelId="{27A58CE5-1693-41FA-8F44-13DF3D4CB428}" type="presOf" srcId="{1F53EC9D-0730-495E-8532-72A85031645E}" destId="{B60CC728-9706-4BA4-AD76-C3250FEDCBB8}" srcOrd="0" destOrd="0" presId="urn:microsoft.com/office/officeart/2005/8/layout/vList3"/>
    <dgm:cxn modelId="{7CCED4FC-0EBD-4E69-B597-C10CFB7449E5}" type="presOf" srcId="{38CBBE77-7DB0-477D-B90F-2BB0407D191F}" destId="{0404B41C-29A4-4636-BAF4-82269CFB887F}" srcOrd="0" destOrd="0" presId="urn:microsoft.com/office/officeart/2005/8/layout/vList3"/>
    <dgm:cxn modelId="{7265A939-425C-43A6-83C5-5B42D355C49D}" type="presParOf" srcId="{B60CC728-9706-4BA4-AD76-C3250FEDCBB8}" destId="{BEB62559-5909-4EB7-B8B5-1005FC9089F0}" srcOrd="0" destOrd="0" presId="urn:microsoft.com/office/officeart/2005/8/layout/vList3"/>
    <dgm:cxn modelId="{5CA322EC-091C-4DEB-A5FF-A16FE49224DF}" type="presParOf" srcId="{BEB62559-5909-4EB7-B8B5-1005FC9089F0}" destId="{13DE2F5D-95B7-47F6-B960-7E976417A9B0}" srcOrd="0" destOrd="0" presId="urn:microsoft.com/office/officeart/2005/8/layout/vList3"/>
    <dgm:cxn modelId="{BE84DE4A-D94B-4BA5-BACD-62E342BB2852}" type="presParOf" srcId="{BEB62559-5909-4EB7-B8B5-1005FC9089F0}" destId="{FE865859-960F-43B0-AD68-F18E4928A95C}" srcOrd="1" destOrd="0" presId="urn:microsoft.com/office/officeart/2005/8/layout/vList3"/>
    <dgm:cxn modelId="{F94E4155-53C0-4F3B-9A3B-29A51597FCC9}" type="presParOf" srcId="{B60CC728-9706-4BA4-AD76-C3250FEDCBB8}" destId="{032FBDE1-7589-4A0E-AAAD-C74E95B07C1A}" srcOrd="1" destOrd="0" presId="urn:microsoft.com/office/officeart/2005/8/layout/vList3"/>
    <dgm:cxn modelId="{C3EF9B35-6FA4-45D9-8B42-E518696353E0}" type="presParOf" srcId="{B60CC728-9706-4BA4-AD76-C3250FEDCBB8}" destId="{14308E48-EC99-4303-AE7A-5D4605862B66}" srcOrd="2" destOrd="0" presId="urn:microsoft.com/office/officeart/2005/8/layout/vList3"/>
    <dgm:cxn modelId="{DD501FA1-75B3-42C0-BBDA-741C78C3030E}" type="presParOf" srcId="{14308E48-EC99-4303-AE7A-5D4605862B66}" destId="{446AF475-C3A7-4FBA-B271-09D9D61FC13A}" srcOrd="0" destOrd="0" presId="urn:microsoft.com/office/officeart/2005/8/layout/vList3"/>
    <dgm:cxn modelId="{9F8C2B74-158A-4F6F-B52D-3B5FC7141382}" type="presParOf" srcId="{14308E48-EC99-4303-AE7A-5D4605862B66}" destId="{0404B41C-29A4-4636-BAF4-82269CFB887F}" srcOrd="1" destOrd="0" presId="urn:microsoft.com/office/officeart/2005/8/layout/vList3"/>
    <dgm:cxn modelId="{0CA1EF6E-ED44-4B56-BEF5-253CFC03B424}" type="presParOf" srcId="{B60CC728-9706-4BA4-AD76-C3250FEDCBB8}" destId="{57BBD70E-F1A7-4DCA-B41C-AEBA63919E36}" srcOrd="3" destOrd="0" presId="urn:microsoft.com/office/officeart/2005/8/layout/vList3"/>
    <dgm:cxn modelId="{CFC83CC4-F288-4C3B-A8F3-7979F1649575}" type="presParOf" srcId="{B60CC728-9706-4BA4-AD76-C3250FEDCBB8}" destId="{9B5DDB85-1CD2-4379-9C2D-2919AA3B6A0A}" srcOrd="4" destOrd="0" presId="urn:microsoft.com/office/officeart/2005/8/layout/vList3"/>
    <dgm:cxn modelId="{C099C5A7-E224-4F5E-9721-143068F321C8}" type="presParOf" srcId="{9B5DDB85-1CD2-4379-9C2D-2919AA3B6A0A}" destId="{0E093E1D-8DA0-4A1E-91A3-3F4B8A629D24}" srcOrd="0" destOrd="0" presId="urn:microsoft.com/office/officeart/2005/8/layout/vList3"/>
    <dgm:cxn modelId="{42E28CDF-0EB2-48A6-81AB-DA4F5108B030}" type="presParOf" srcId="{9B5DDB85-1CD2-4379-9C2D-2919AA3B6A0A}" destId="{7D9D46F8-41CD-4020-A972-5DD6302B3E64}" srcOrd="1" destOrd="0" presId="urn:microsoft.com/office/officeart/2005/8/layout/vList3"/>
    <dgm:cxn modelId="{54B1244A-0584-4554-B658-80F7E1105107}" type="presParOf" srcId="{B60CC728-9706-4BA4-AD76-C3250FEDCBB8}" destId="{869241F4-A780-4253-A98E-C6C8523C2962}" srcOrd="5" destOrd="0" presId="urn:microsoft.com/office/officeart/2005/8/layout/vList3"/>
    <dgm:cxn modelId="{E8F85C70-C064-460D-A1D6-F0BE4DB52790}" type="presParOf" srcId="{B60CC728-9706-4BA4-AD76-C3250FEDCBB8}" destId="{6132AFBF-8DCF-4A8F-85C6-458794DA57B0}" srcOrd="6" destOrd="0" presId="urn:microsoft.com/office/officeart/2005/8/layout/vList3"/>
    <dgm:cxn modelId="{E85E7FF7-A21F-4F72-9FBD-6B9A7DD09501}" type="presParOf" srcId="{6132AFBF-8DCF-4A8F-85C6-458794DA57B0}" destId="{47B11322-0DA6-45F6-8CD9-D0B7CE748B4A}" srcOrd="0" destOrd="0" presId="urn:microsoft.com/office/officeart/2005/8/layout/vList3"/>
    <dgm:cxn modelId="{55DEA4DB-C5D1-4DBA-9461-C3FE6A87CA8D}" type="presParOf" srcId="{6132AFBF-8DCF-4A8F-85C6-458794DA57B0}" destId="{F85C90BA-9F78-4996-880C-6E6005FBA837}" srcOrd="1" destOrd="0" presId="urn:microsoft.com/office/officeart/2005/8/layout/vList3"/>
    <dgm:cxn modelId="{BF900F35-0A87-4E54-843C-BC972E78070E}" type="presParOf" srcId="{B60CC728-9706-4BA4-AD76-C3250FEDCBB8}" destId="{2DD264C5-5910-4885-B6A1-813C57A1A4FE}" srcOrd="7" destOrd="0" presId="urn:microsoft.com/office/officeart/2005/8/layout/vList3"/>
    <dgm:cxn modelId="{302DFD73-AE50-467C-B42A-D32EDC131D5D}" type="presParOf" srcId="{B60CC728-9706-4BA4-AD76-C3250FEDCBB8}" destId="{5A528E09-680F-4E97-BD58-28C3B0B52DC9}" srcOrd="8" destOrd="0" presId="urn:microsoft.com/office/officeart/2005/8/layout/vList3"/>
    <dgm:cxn modelId="{FBF95E70-658A-4B00-A859-A8C74E2084AE}" type="presParOf" srcId="{5A528E09-680F-4E97-BD58-28C3B0B52DC9}" destId="{C7A70654-A448-45E7-9A65-14EB6E6370C2}" srcOrd="0" destOrd="0" presId="urn:microsoft.com/office/officeart/2005/8/layout/vList3"/>
    <dgm:cxn modelId="{C2E5C0B2-67C4-487F-98C4-113D99551CE8}" type="presParOf" srcId="{5A528E09-680F-4E97-BD58-28C3B0B52DC9}" destId="{E530F546-A79C-4428-BFDB-81CABB3674F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3EC9D-0730-495E-8532-72A85031645E}" type="doc">
      <dgm:prSet loTypeId="urn:microsoft.com/office/officeart/2005/8/layout/vList3" loCatId="list" qsTypeId="urn:microsoft.com/office/officeart/2005/8/quickstyle/simple1" qsCatId="simple" csTypeId="urn:microsoft.com/office/officeart/2005/8/colors/accent1_2" csCatId="accent1" phldr="1"/>
      <dgm:spPr/>
    </dgm:pt>
    <dgm:pt modelId="{B683C6C5-C416-4CBE-B663-6F702D6A6F0E}">
      <dgm:prSet phldrT="[Text]" custT="1"/>
      <dgm:spPr>
        <a:solidFill>
          <a:schemeClr val="accent5">
            <a:lumMod val="50000"/>
          </a:schemeClr>
        </a:solidFill>
      </dgm:spPr>
      <dgm:t>
        <a:bodyPr/>
        <a:lstStyle/>
        <a:p>
          <a:r>
            <a:rPr lang="de-DE" sz="1900" b="1" dirty="0"/>
            <a:t>Böden </a:t>
          </a:r>
        </a:p>
        <a:p>
          <a:r>
            <a:rPr lang="de-DE" sz="1600" b="1" dirty="0"/>
            <a:t>22 Projektideen </a:t>
          </a:r>
          <a:r>
            <a:rPr lang="de-DE" sz="1600" dirty="0"/>
            <a:t>– 9 BR – 13 NRP</a:t>
          </a:r>
        </a:p>
      </dgm:t>
    </dgm:pt>
    <dgm:pt modelId="{30915FE2-3EB9-4985-9053-8A3D617B945C}" type="parTrans" cxnId="{751F5E84-C077-432D-9888-0DAF9EA5B235}">
      <dgm:prSet/>
      <dgm:spPr/>
      <dgm:t>
        <a:bodyPr/>
        <a:lstStyle/>
        <a:p>
          <a:endParaRPr lang="de-DE"/>
        </a:p>
      </dgm:t>
    </dgm:pt>
    <dgm:pt modelId="{7BBD5F25-12E6-4815-9844-32B750A7A957}" type="sibTrans" cxnId="{751F5E84-C077-432D-9888-0DAF9EA5B235}">
      <dgm:prSet/>
      <dgm:spPr/>
      <dgm:t>
        <a:bodyPr/>
        <a:lstStyle/>
        <a:p>
          <a:endParaRPr lang="de-DE"/>
        </a:p>
      </dgm:t>
    </dgm:pt>
    <dgm:pt modelId="{38CBBE77-7DB0-477D-B90F-2BB0407D191F}">
      <dgm:prSet phldrT="[Text]" custT="1"/>
      <dgm:spPr>
        <a:solidFill>
          <a:schemeClr val="accent5">
            <a:lumMod val="50000"/>
          </a:schemeClr>
        </a:solidFill>
      </dgm:spPr>
      <dgm:t>
        <a:bodyPr/>
        <a:lstStyle/>
        <a:p>
          <a:r>
            <a:rPr lang="de-DE" sz="1900" b="1" kern="1200" dirty="0"/>
            <a:t>Siedlungs- und Verkehrsflächen </a:t>
          </a:r>
        </a:p>
        <a:p>
          <a:r>
            <a:rPr lang="de-DE" sz="1600" b="1" kern="1200" dirty="0">
              <a:solidFill>
                <a:srgbClr val="FFFFFF"/>
              </a:solidFill>
              <a:latin typeface="FS Me"/>
              <a:ea typeface="ヒラギノ明朝 ProN W3"/>
              <a:cs typeface="ヒラギノ明朝 ProN W3"/>
            </a:rPr>
            <a:t>4 Projektideen </a:t>
          </a:r>
          <a:r>
            <a:rPr lang="de-DE" sz="1600" kern="1200" dirty="0"/>
            <a:t>– 1 BR – 3 NRP</a:t>
          </a:r>
        </a:p>
      </dgm:t>
    </dgm:pt>
    <dgm:pt modelId="{7D38C776-4401-4D4D-B628-B0A5640D0014}" type="parTrans" cxnId="{647E6128-19E6-4DCA-B2CF-0625EAA0BBB4}">
      <dgm:prSet/>
      <dgm:spPr/>
      <dgm:t>
        <a:bodyPr/>
        <a:lstStyle/>
        <a:p>
          <a:endParaRPr lang="de-DE"/>
        </a:p>
      </dgm:t>
    </dgm:pt>
    <dgm:pt modelId="{C2502ABF-FD7B-48CF-AA47-4C22F0CB9358}" type="sibTrans" cxnId="{647E6128-19E6-4DCA-B2CF-0625EAA0BBB4}">
      <dgm:prSet/>
      <dgm:spPr/>
      <dgm:t>
        <a:bodyPr/>
        <a:lstStyle/>
        <a:p>
          <a:endParaRPr lang="de-DE"/>
        </a:p>
      </dgm:t>
    </dgm:pt>
    <dgm:pt modelId="{3DFB4E28-6F43-40B9-A4A0-A7F2C45C10B4}">
      <dgm:prSet phldrT="[Text]" custT="1"/>
      <dgm:spPr>
        <a:solidFill>
          <a:schemeClr val="accent5">
            <a:lumMod val="50000"/>
          </a:schemeClr>
        </a:solidFill>
      </dgm:spPr>
      <dgm:t>
        <a:bodyPr/>
        <a:lstStyle/>
        <a:p>
          <a:r>
            <a:rPr lang="de-DE" sz="1900" b="1" kern="1200" dirty="0">
              <a:solidFill>
                <a:schemeClr val="bg1">
                  <a:lumMod val="85000"/>
                </a:schemeClr>
              </a:solidFill>
            </a:rPr>
            <a:t>Monitoring</a:t>
          </a:r>
          <a:r>
            <a:rPr lang="de-DE" sz="1900" kern="1200" dirty="0">
              <a:solidFill>
                <a:schemeClr val="bg1">
                  <a:lumMod val="85000"/>
                </a:schemeClr>
              </a:solidFill>
            </a:rPr>
            <a:t> </a:t>
          </a:r>
        </a:p>
        <a:p>
          <a:r>
            <a:rPr lang="de-DE" sz="1600" b="1" kern="1200" dirty="0">
              <a:solidFill>
                <a:schemeClr val="bg1">
                  <a:lumMod val="85000"/>
                </a:schemeClr>
              </a:solidFill>
              <a:latin typeface="FS Me"/>
              <a:ea typeface="ヒラギノ明朝 ProN W3"/>
              <a:cs typeface="ヒラギノ明朝 ProN W3"/>
            </a:rPr>
            <a:t>11 Projektideen </a:t>
          </a:r>
          <a:r>
            <a:rPr lang="de-DE" sz="1600" kern="1200" dirty="0">
              <a:solidFill>
                <a:schemeClr val="bg1">
                  <a:lumMod val="85000"/>
                </a:schemeClr>
              </a:solidFill>
            </a:rPr>
            <a:t>– 9 NLP (2 BR) – 2 NRP </a:t>
          </a:r>
        </a:p>
      </dgm:t>
    </dgm:pt>
    <dgm:pt modelId="{F5C04BF0-4892-459B-94B3-829389EEC38B}" type="parTrans" cxnId="{1220F428-A5B4-4C95-8B4D-FD719305B7AC}">
      <dgm:prSet/>
      <dgm:spPr/>
      <dgm:t>
        <a:bodyPr/>
        <a:lstStyle/>
        <a:p>
          <a:endParaRPr lang="de-DE"/>
        </a:p>
      </dgm:t>
    </dgm:pt>
    <dgm:pt modelId="{33CC0692-97D6-4696-A4A0-9CC295AABB16}" type="sibTrans" cxnId="{1220F428-A5B4-4C95-8B4D-FD719305B7AC}">
      <dgm:prSet/>
      <dgm:spPr/>
      <dgm:t>
        <a:bodyPr/>
        <a:lstStyle/>
        <a:p>
          <a:endParaRPr lang="de-DE"/>
        </a:p>
      </dgm:t>
    </dgm:pt>
    <dgm:pt modelId="{1DF5B5B9-E7E2-40CA-B82C-2A578FD7BD80}">
      <dgm:prSet phldrT="[Text]" custT="1"/>
      <dgm:spPr>
        <a:solidFill>
          <a:schemeClr val="accent5">
            <a:lumMod val="50000"/>
          </a:schemeClr>
        </a:solidFill>
      </dgm:spPr>
      <dgm:t>
        <a:bodyPr/>
        <a:lstStyle/>
        <a:p>
          <a:r>
            <a:rPr lang="de-DE" sz="1900" b="1" kern="1200" dirty="0"/>
            <a:t>Forschung und Kompetenzaufbau </a:t>
          </a:r>
        </a:p>
        <a:p>
          <a:r>
            <a:rPr lang="de-DE" sz="1600" b="1" kern="1200" dirty="0">
              <a:solidFill>
                <a:srgbClr val="FFFFFF"/>
              </a:solidFill>
              <a:latin typeface="FS Me"/>
              <a:ea typeface="ヒラギノ明朝 ProN W3"/>
              <a:cs typeface="ヒラギノ明朝 ProN W3"/>
            </a:rPr>
            <a:t>5 Projektideen </a:t>
          </a:r>
          <a:r>
            <a:rPr lang="de-DE" sz="1600" kern="1200" dirty="0"/>
            <a:t>– 2 NLP – 1 BR – 2 NRP</a:t>
          </a:r>
        </a:p>
      </dgm:t>
    </dgm:pt>
    <dgm:pt modelId="{9AF1AC15-B30B-404D-913A-72B4040B3C22}" type="parTrans" cxnId="{935AAD6F-2D2C-4244-AB54-392D5621CED3}">
      <dgm:prSet/>
      <dgm:spPr/>
      <dgm:t>
        <a:bodyPr/>
        <a:lstStyle/>
        <a:p>
          <a:endParaRPr lang="de-DE"/>
        </a:p>
      </dgm:t>
    </dgm:pt>
    <dgm:pt modelId="{3AA02E66-DF9A-4A09-A7D0-AE308A3DE264}" type="sibTrans" cxnId="{935AAD6F-2D2C-4244-AB54-392D5621CED3}">
      <dgm:prSet/>
      <dgm:spPr/>
      <dgm:t>
        <a:bodyPr/>
        <a:lstStyle/>
        <a:p>
          <a:endParaRPr lang="de-DE"/>
        </a:p>
      </dgm:t>
    </dgm:pt>
    <dgm:pt modelId="{2880F83D-92AD-413E-9879-A9B4E8CA39A6}">
      <dgm:prSet phldrT="[Text]" custT="1"/>
      <dgm:spPr>
        <a:solidFill>
          <a:schemeClr val="accent5"/>
        </a:solidFill>
      </dgm:spPr>
      <dgm:t>
        <a:bodyPr/>
        <a:lstStyle/>
        <a:p>
          <a:r>
            <a:rPr lang="de-DE" sz="2400" b="1" kern="1200" dirty="0"/>
            <a:t>Gesamtanzahl ~120 </a:t>
          </a:r>
        </a:p>
      </dgm:t>
    </dgm:pt>
    <dgm:pt modelId="{E7D29977-B297-4F26-8FD6-4C4054511458}" type="parTrans" cxnId="{9EBC2AB3-D5D1-44D4-8ECE-55F78FCFBF0B}">
      <dgm:prSet/>
      <dgm:spPr/>
      <dgm:t>
        <a:bodyPr/>
        <a:lstStyle/>
        <a:p>
          <a:endParaRPr lang="de-DE"/>
        </a:p>
      </dgm:t>
    </dgm:pt>
    <dgm:pt modelId="{F0A182BA-90F6-4631-8B76-9A9AD87E3DD8}" type="sibTrans" cxnId="{9EBC2AB3-D5D1-44D4-8ECE-55F78FCFBF0B}">
      <dgm:prSet/>
      <dgm:spPr/>
      <dgm:t>
        <a:bodyPr/>
        <a:lstStyle/>
        <a:p>
          <a:endParaRPr lang="de-DE"/>
        </a:p>
      </dgm:t>
    </dgm:pt>
    <dgm:pt modelId="{B60CC728-9706-4BA4-AD76-C3250FEDCBB8}" type="pres">
      <dgm:prSet presAssocID="{1F53EC9D-0730-495E-8532-72A85031645E}" presName="linearFlow" presStyleCnt="0">
        <dgm:presLayoutVars>
          <dgm:dir/>
          <dgm:resizeHandles val="exact"/>
        </dgm:presLayoutVars>
      </dgm:prSet>
      <dgm:spPr/>
    </dgm:pt>
    <dgm:pt modelId="{BEB62559-5909-4EB7-B8B5-1005FC9089F0}" type="pres">
      <dgm:prSet presAssocID="{B683C6C5-C416-4CBE-B663-6F702D6A6F0E}" presName="composite" presStyleCnt="0"/>
      <dgm:spPr/>
    </dgm:pt>
    <dgm:pt modelId="{13DE2F5D-95B7-47F6-B960-7E976417A9B0}" type="pres">
      <dgm:prSet presAssocID="{B683C6C5-C416-4CBE-B663-6F702D6A6F0E}" presName="imgShp"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E865859-960F-43B0-AD68-F18E4928A95C}" type="pres">
      <dgm:prSet presAssocID="{B683C6C5-C416-4CBE-B663-6F702D6A6F0E}" presName="txShp" presStyleLbl="node1" presStyleIdx="0" presStyleCnt="5" custLinFactNeighborX="-74" custLinFactNeighborY="139">
        <dgm:presLayoutVars>
          <dgm:bulletEnabled val="1"/>
        </dgm:presLayoutVars>
      </dgm:prSet>
      <dgm:spPr/>
    </dgm:pt>
    <dgm:pt modelId="{032FBDE1-7589-4A0E-AAAD-C74E95B07C1A}" type="pres">
      <dgm:prSet presAssocID="{7BBD5F25-12E6-4815-9844-32B750A7A957}" presName="spacing" presStyleCnt="0"/>
      <dgm:spPr/>
    </dgm:pt>
    <dgm:pt modelId="{14308E48-EC99-4303-AE7A-5D4605862B66}" type="pres">
      <dgm:prSet presAssocID="{38CBBE77-7DB0-477D-B90F-2BB0407D191F}" presName="composite" presStyleCnt="0"/>
      <dgm:spPr/>
    </dgm:pt>
    <dgm:pt modelId="{446AF475-C3A7-4FBA-B271-09D9D61FC13A}" type="pres">
      <dgm:prSet presAssocID="{38CBBE77-7DB0-477D-B90F-2BB0407D191F}" presName="imgShp" presStyleLbl="f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404B41C-29A4-4636-BAF4-82269CFB887F}" type="pres">
      <dgm:prSet presAssocID="{38CBBE77-7DB0-477D-B90F-2BB0407D191F}" presName="txShp" presStyleLbl="node1" presStyleIdx="1" presStyleCnt="5">
        <dgm:presLayoutVars>
          <dgm:bulletEnabled val="1"/>
        </dgm:presLayoutVars>
      </dgm:prSet>
      <dgm:spPr/>
    </dgm:pt>
    <dgm:pt modelId="{57BBD70E-F1A7-4DCA-B41C-AEBA63919E36}" type="pres">
      <dgm:prSet presAssocID="{C2502ABF-FD7B-48CF-AA47-4C22F0CB9358}" presName="spacing" presStyleCnt="0"/>
      <dgm:spPr/>
    </dgm:pt>
    <dgm:pt modelId="{9B5DDB85-1CD2-4379-9C2D-2919AA3B6A0A}" type="pres">
      <dgm:prSet presAssocID="{3DFB4E28-6F43-40B9-A4A0-A7F2C45C10B4}" presName="composite" presStyleCnt="0"/>
      <dgm:spPr/>
    </dgm:pt>
    <dgm:pt modelId="{0E093E1D-8DA0-4A1E-91A3-3F4B8A629D24}" type="pres">
      <dgm:prSet presAssocID="{3DFB4E28-6F43-40B9-A4A0-A7F2C45C10B4}" presName="imgShp" presStyleLbl="f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D9D46F8-41CD-4020-A972-5DD6302B3E64}" type="pres">
      <dgm:prSet presAssocID="{3DFB4E28-6F43-40B9-A4A0-A7F2C45C10B4}" presName="txShp" presStyleLbl="node1" presStyleIdx="2" presStyleCnt="5">
        <dgm:presLayoutVars>
          <dgm:bulletEnabled val="1"/>
        </dgm:presLayoutVars>
      </dgm:prSet>
      <dgm:spPr/>
    </dgm:pt>
    <dgm:pt modelId="{869241F4-A780-4253-A98E-C6C8523C2962}" type="pres">
      <dgm:prSet presAssocID="{33CC0692-97D6-4696-A4A0-9CC295AABB16}" presName="spacing" presStyleCnt="0"/>
      <dgm:spPr/>
    </dgm:pt>
    <dgm:pt modelId="{6132AFBF-8DCF-4A8F-85C6-458794DA57B0}" type="pres">
      <dgm:prSet presAssocID="{1DF5B5B9-E7E2-40CA-B82C-2A578FD7BD80}" presName="composite" presStyleCnt="0"/>
      <dgm:spPr/>
    </dgm:pt>
    <dgm:pt modelId="{47B11322-0DA6-45F6-8CD9-D0B7CE748B4A}" type="pres">
      <dgm:prSet presAssocID="{1DF5B5B9-E7E2-40CA-B82C-2A578FD7BD80}" presName="imgShp" presStyleLbl="fgImgPlace1" presStyleIdx="3" presStyleCnt="5"/>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F85C90BA-9F78-4996-880C-6E6005FBA837}" type="pres">
      <dgm:prSet presAssocID="{1DF5B5B9-E7E2-40CA-B82C-2A578FD7BD80}" presName="txShp" presStyleLbl="node1" presStyleIdx="3" presStyleCnt="5">
        <dgm:presLayoutVars>
          <dgm:bulletEnabled val="1"/>
        </dgm:presLayoutVars>
      </dgm:prSet>
      <dgm:spPr/>
    </dgm:pt>
    <dgm:pt modelId="{251857F3-3A90-4BFD-94E8-98F802DFA721}" type="pres">
      <dgm:prSet presAssocID="{3AA02E66-DF9A-4A09-A7D0-AE308A3DE264}" presName="spacing" presStyleCnt="0"/>
      <dgm:spPr/>
    </dgm:pt>
    <dgm:pt modelId="{058A2BA1-FD0D-4BAD-8E66-2AB84FBC1F41}" type="pres">
      <dgm:prSet presAssocID="{2880F83D-92AD-413E-9879-A9B4E8CA39A6}" presName="composite" presStyleCnt="0"/>
      <dgm:spPr/>
    </dgm:pt>
    <dgm:pt modelId="{FC65A017-ADB6-4295-9372-DEF0403E3F0A}" type="pres">
      <dgm:prSet presAssocID="{2880F83D-92AD-413E-9879-A9B4E8CA39A6}" presName="imgShp" presStyleLbl="fgImgPlace1" presStyleIdx="4" presStyleCnt="5"/>
      <dgm:spPr>
        <a:noFill/>
        <a:ln>
          <a:noFill/>
        </a:ln>
      </dgm:spPr>
    </dgm:pt>
    <dgm:pt modelId="{3358ED99-D387-486F-8548-A5A8F473C80D}" type="pres">
      <dgm:prSet presAssocID="{2880F83D-92AD-413E-9879-A9B4E8CA39A6}" presName="txShp" presStyleLbl="node1" presStyleIdx="4" presStyleCnt="5" custScaleX="105455" custLinFactNeighborX="-851" custLinFactNeighborY="1628">
        <dgm:presLayoutVars>
          <dgm:bulletEnabled val="1"/>
        </dgm:presLayoutVars>
      </dgm:prSet>
      <dgm:spPr/>
    </dgm:pt>
  </dgm:ptLst>
  <dgm:cxnLst>
    <dgm:cxn modelId="{647E6128-19E6-4DCA-B2CF-0625EAA0BBB4}" srcId="{1F53EC9D-0730-495E-8532-72A85031645E}" destId="{38CBBE77-7DB0-477D-B90F-2BB0407D191F}" srcOrd="1" destOrd="0" parTransId="{7D38C776-4401-4D4D-B628-B0A5640D0014}" sibTransId="{C2502ABF-FD7B-48CF-AA47-4C22F0CB9358}"/>
    <dgm:cxn modelId="{1220F428-A5B4-4C95-8B4D-FD719305B7AC}" srcId="{1F53EC9D-0730-495E-8532-72A85031645E}" destId="{3DFB4E28-6F43-40B9-A4A0-A7F2C45C10B4}" srcOrd="2" destOrd="0" parTransId="{F5C04BF0-4892-459B-94B3-829389EEC38B}" sibTransId="{33CC0692-97D6-4696-A4A0-9CC295AABB16}"/>
    <dgm:cxn modelId="{EFA0A35C-A7A6-44EE-9ADC-9DA6CECF5D26}" type="presOf" srcId="{3DFB4E28-6F43-40B9-A4A0-A7F2C45C10B4}" destId="{7D9D46F8-41CD-4020-A972-5DD6302B3E64}" srcOrd="0" destOrd="0" presId="urn:microsoft.com/office/officeart/2005/8/layout/vList3"/>
    <dgm:cxn modelId="{A3EDDA48-BB02-4581-B38E-4D95ADAEE0A4}" type="presOf" srcId="{B683C6C5-C416-4CBE-B663-6F702D6A6F0E}" destId="{FE865859-960F-43B0-AD68-F18E4928A95C}" srcOrd="0" destOrd="0" presId="urn:microsoft.com/office/officeart/2005/8/layout/vList3"/>
    <dgm:cxn modelId="{935AAD6F-2D2C-4244-AB54-392D5621CED3}" srcId="{1F53EC9D-0730-495E-8532-72A85031645E}" destId="{1DF5B5B9-E7E2-40CA-B82C-2A578FD7BD80}" srcOrd="3" destOrd="0" parTransId="{9AF1AC15-B30B-404D-913A-72B4040B3C22}" sibTransId="{3AA02E66-DF9A-4A09-A7D0-AE308A3DE264}"/>
    <dgm:cxn modelId="{751F5E84-C077-432D-9888-0DAF9EA5B235}" srcId="{1F53EC9D-0730-495E-8532-72A85031645E}" destId="{B683C6C5-C416-4CBE-B663-6F702D6A6F0E}" srcOrd="0" destOrd="0" parTransId="{30915FE2-3EB9-4985-9053-8A3D617B945C}" sibTransId="{7BBD5F25-12E6-4815-9844-32B750A7A957}"/>
    <dgm:cxn modelId="{DE01A789-55B9-4B32-A5B6-6A62C2C95B9C}" type="presOf" srcId="{2880F83D-92AD-413E-9879-A9B4E8CA39A6}" destId="{3358ED99-D387-486F-8548-A5A8F473C80D}" srcOrd="0" destOrd="0" presId="urn:microsoft.com/office/officeart/2005/8/layout/vList3"/>
    <dgm:cxn modelId="{9EBC2AB3-D5D1-44D4-8ECE-55F78FCFBF0B}" srcId="{1F53EC9D-0730-495E-8532-72A85031645E}" destId="{2880F83D-92AD-413E-9879-A9B4E8CA39A6}" srcOrd="4" destOrd="0" parTransId="{E7D29977-B297-4F26-8FD6-4C4054511458}" sibTransId="{F0A182BA-90F6-4631-8B76-9A9AD87E3DD8}"/>
    <dgm:cxn modelId="{8EA53CC3-B36A-41F8-A8A5-B264A388BC5B}" type="presOf" srcId="{1DF5B5B9-E7E2-40CA-B82C-2A578FD7BD80}" destId="{F85C90BA-9F78-4996-880C-6E6005FBA837}" srcOrd="0" destOrd="0" presId="urn:microsoft.com/office/officeart/2005/8/layout/vList3"/>
    <dgm:cxn modelId="{27A58CE5-1693-41FA-8F44-13DF3D4CB428}" type="presOf" srcId="{1F53EC9D-0730-495E-8532-72A85031645E}" destId="{B60CC728-9706-4BA4-AD76-C3250FEDCBB8}" srcOrd="0" destOrd="0" presId="urn:microsoft.com/office/officeart/2005/8/layout/vList3"/>
    <dgm:cxn modelId="{7CCED4FC-0EBD-4E69-B597-C10CFB7449E5}" type="presOf" srcId="{38CBBE77-7DB0-477D-B90F-2BB0407D191F}" destId="{0404B41C-29A4-4636-BAF4-82269CFB887F}" srcOrd="0" destOrd="0" presId="urn:microsoft.com/office/officeart/2005/8/layout/vList3"/>
    <dgm:cxn modelId="{7265A939-425C-43A6-83C5-5B42D355C49D}" type="presParOf" srcId="{B60CC728-9706-4BA4-AD76-C3250FEDCBB8}" destId="{BEB62559-5909-4EB7-B8B5-1005FC9089F0}" srcOrd="0" destOrd="0" presId="urn:microsoft.com/office/officeart/2005/8/layout/vList3"/>
    <dgm:cxn modelId="{5CA322EC-091C-4DEB-A5FF-A16FE49224DF}" type="presParOf" srcId="{BEB62559-5909-4EB7-B8B5-1005FC9089F0}" destId="{13DE2F5D-95B7-47F6-B960-7E976417A9B0}" srcOrd="0" destOrd="0" presId="urn:microsoft.com/office/officeart/2005/8/layout/vList3"/>
    <dgm:cxn modelId="{BE84DE4A-D94B-4BA5-BACD-62E342BB2852}" type="presParOf" srcId="{BEB62559-5909-4EB7-B8B5-1005FC9089F0}" destId="{FE865859-960F-43B0-AD68-F18E4928A95C}" srcOrd="1" destOrd="0" presId="urn:microsoft.com/office/officeart/2005/8/layout/vList3"/>
    <dgm:cxn modelId="{F94E4155-53C0-4F3B-9A3B-29A51597FCC9}" type="presParOf" srcId="{B60CC728-9706-4BA4-AD76-C3250FEDCBB8}" destId="{032FBDE1-7589-4A0E-AAAD-C74E95B07C1A}" srcOrd="1" destOrd="0" presId="urn:microsoft.com/office/officeart/2005/8/layout/vList3"/>
    <dgm:cxn modelId="{C3EF9B35-6FA4-45D9-8B42-E518696353E0}" type="presParOf" srcId="{B60CC728-9706-4BA4-AD76-C3250FEDCBB8}" destId="{14308E48-EC99-4303-AE7A-5D4605862B66}" srcOrd="2" destOrd="0" presId="urn:microsoft.com/office/officeart/2005/8/layout/vList3"/>
    <dgm:cxn modelId="{DD501FA1-75B3-42C0-BBDA-741C78C3030E}" type="presParOf" srcId="{14308E48-EC99-4303-AE7A-5D4605862B66}" destId="{446AF475-C3A7-4FBA-B271-09D9D61FC13A}" srcOrd="0" destOrd="0" presId="urn:microsoft.com/office/officeart/2005/8/layout/vList3"/>
    <dgm:cxn modelId="{9F8C2B74-158A-4F6F-B52D-3B5FC7141382}" type="presParOf" srcId="{14308E48-EC99-4303-AE7A-5D4605862B66}" destId="{0404B41C-29A4-4636-BAF4-82269CFB887F}" srcOrd="1" destOrd="0" presId="urn:microsoft.com/office/officeart/2005/8/layout/vList3"/>
    <dgm:cxn modelId="{0CA1EF6E-ED44-4B56-BEF5-253CFC03B424}" type="presParOf" srcId="{B60CC728-9706-4BA4-AD76-C3250FEDCBB8}" destId="{57BBD70E-F1A7-4DCA-B41C-AEBA63919E36}" srcOrd="3" destOrd="0" presId="urn:microsoft.com/office/officeart/2005/8/layout/vList3"/>
    <dgm:cxn modelId="{CFC83CC4-F288-4C3B-A8F3-7979F1649575}" type="presParOf" srcId="{B60CC728-9706-4BA4-AD76-C3250FEDCBB8}" destId="{9B5DDB85-1CD2-4379-9C2D-2919AA3B6A0A}" srcOrd="4" destOrd="0" presId="urn:microsoft.com/office/officeart/2005/8/layout/vList3"/>
    <dgm:cxn modelId="{C099C5A7-E224-4F5E-9721-143068F321C8}" type="presParOf" srcId="{9B5DDB85-1CD2-4379-9C2D-2919AA3B6A0A}" destId="{0E093E1D-8DA0-4A1E-91A3-3F4B8A629D24}" srcOrd="0" destOrd="0" presId="urn:microsoft.com/office/officeart/2005/8/layout/vList3"/>
    <dgm:cxn modelId="{42E28CDF-0EB2-48A6-81AB-DA4F5108B030}" type="presParOf" srcId="{9B5DDB85-1CD2-4379-9C2D-2919AA3B6A0A}" destId="{7D9D46F8-41CD-4020-A972-5DD6302B3E64}" srcOrd="1" destOrd="0" presId="urn:microsoft.com/office/officeart/2005/8/layout/vList3"/>
    <dgm:cxn modelId="{54B1244A-0584-4554-B658-80F7E1105107}" type="presParOf" srcId="{B60CC728-9706-4BA4-AD76-C3250FEDCBB8}" destId="{869241F4-A780-4253-A98E-C6C8523C2962}" srcOrd="5" destOrd="0" presId="urn:microsoft.com/office/officeart/2005/8/layout/vList3"/>
    <dgm:cxn modelId="{E8F85C70-C064-460D-A1D6-F0BE4DB52790}" type="presParOf" srcId="{B60CC728-9706-4BA4-AD76-C3250FEDCBB8}" destId="{6132AFBF-8DCF-4A8F-85C6-458794DA57B0}" srcOrd="6" destOrd="0" presId="urn:microsoft.com/office/officeart/2005/8/layout/vList3"/>
    <dgm:cxn modelId="{E85E7FF7-A21F-4F72-9FBD-6B9A7DD09501}" type="presParOf" srcId="{6132AFBF-8DCF-4A8F-85C6-458794DA57B0}" destId="{47B11322-0DA6-45F6-8CD9-D0B7CE748B4A}" srcOrd="0" destOrd="0" presId="urn:microsoft.com/office/officeart/2005/8/layout/vList3"/>
    <dgm:cxn modelId="{55DEA4DB-C5D1-4DBA-9461-C3FE6A87CA8D}" type="presParOf" srcId="{6132AFBF-8DCF-4A8F-85C6-458794DA57B0}" destId="{F85C90BA-9F78-4996-880C-6E6005FBA837}" srcOrd="1" destOrd="0" presId="urn:microsoft.com/office/officeart/2005/8/layout/vList3"/>
    <dgm:cxn modelId="{FFECF14E-EC2D-4EEC-968F-F89AB7E163D1}" type="presParOf" srcId="{B60CC728-9706-4BA4-AD76-C3250FEDCBB8}" destId="{251857F3-3A90-4BFD-94E8-98F802DFA721}" srcOrd="7" destOrd="0" presId="urn:microsoft.com/office/officeart/2005/8/layout/vList3"/>
    <dgm:cxn modelId="{4E1E4258-FF28-495E-925D-17CA6F23B63E}" type="presParOf" srcId="{B60CC728-9706-4BA4-AD76-C3250FEDCBB8}" destId="{058A2BA1-FD0D-4BAD-8E66-2AB84FBC1F41}" srcOrd="8" destOrd="0" presId="urn:microsoft.com/office/officeart/2005/8/layout/vList3"/>
    <dgm:cxn modelId="{93120A47-24A3-4760-AD70-39FFFF4FC99B}" type="presParOf" srcId="{058A2BA1-FD0D-4BAD-8E66-2AB84FBC1F41}" destId="{FC65A017-ADB6-4295-9372-DEF0403E3F0A}" srcOrd="0" destOrd="0" presId="urn:microsoft.com/office/officeart/2005/8/layout/vList3"/>
    <dgm:cxn modelId="{444E6AA2-AEAD-421E-95B4-24F4B6FEE7D4}" type="presParOf" srcId="{058A2BA1-FD0D-4BAD-8E66-2AB84FBC1F41}" destId="{3358ED99-D387-486F-8548-A5A8F473C80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5859-960F-43B0-AD68-F18E4928A95C}">
      <dsp:nvSpPr>
        <dsp:cNvPr id="0" name=""/>
        <dsp:cNvSpPr/>
      </dsp:nvSpPr>
      <dsp:spPr>
        <a:xfrm rot="10800000">
          <a:off x="1279302" y="2568"/>
          <a:ext cx="4306515" cy="731976"/>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781"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Moore und Wiedervernässung</a:t>
          </a:r>
        </a:p>
        <a:p>
          <a:pPr marL="0" lvl="0" indent="0" algn="ctr" defTabSz="844550">
            <a:lnSpc>
              <a:spcPct val="90000"/>
            </a:lnSpc>
            <a:spcBef>
              <a:spcPct val="0"/>
            </a:spcBef>
            <a:spcAft>
              <a:spcPct val="35000"/>
            </a:spcAft>
            <a:buNone/>
          </a:pPr>
          <a:r>
            <a:rPr lang="de-DE" sz="1400" b="1" kern="1200" dirty="0"/>
            <a:t>29 Projektideen </a:t>
          </a:r>
          <a:r>
            <a:rPr lang="de-DE" sz="1200" kern="1200" dirty="0"/>
            <a:t>– 2 NLP – 5 BR – 21 NRP – 1 WSG</a:t>
          </a:r>
        </a:p>
      </dsp:txBody>
      <dsp:txXfrm rot="10800000">
        <a:off x="1462296" y="2568"/>
        <a:ext cx="4123521" cy="731976"/>
      </dsp:txXfrm>
    </dsp:sp>
    <dsp:sp modelId="{13DE2F5D-95B7-47F6-B960-7E976417A9B0}">
      <dsp:nvSpPr>
        <dsp:cNvPr id="0" name=""/>
        <dsp:cNvSpPr/>
      </dsp:nvSpPr>
      <dsp:spPr>
        <a:xfrm>
          <a:off x="901729" y="2107"/>
          <a:ext cx="731976" cy="731976"/>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4B41C-29A4-4636-BAF4-82269CFB887F}">
      <dsp:nvSpPr>
        <dsp:cNvPr id="0" name=""/>
        <dsp:cNvSpPr/>
      </dsp:nvSpPr>
      <dsp:spPr>
        <a:xfrm rot="10800000">
          <a:off x="1267717" y="952584"/>
          <a:ext cx="4306515" cy="731976"/>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781"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Flüsse, Seen, Auen </a:t>
          </a:r>
        </a:p>
        <a:p>
          <a:pPr marL="0" lvl="0" indent="0" algn="ctr" defTabSz="844550">
            <a:lnSpc>
              <a:spcPct val="90000"/>
            </a:lnSpc>
            <a:spcBef>
              <a:spcPct val="0"/>
            </a:spcBef>
            <a:spcAft>
              <a:spcPct val="35000"/>
            </a:spcAft>
            <a:buNone/>
          </a:pPr>
          <a:r>
            <a:rPr lang="de-DE" sz="1600" b="1" kern="1200" dirty="0"/>
            <a:t>23 Projektideen </a:t>
          </a:r>
          <a:r>
            <a:rPr lang="de-DE" sz="1600" kern="1200" dirty="0"/>
            <a:t>– 6 NLP – 9 BR – 8 NRP</a:t>
          </a:r>
        </a:p>
      </dsp:txBody>
      <dsp:txXfrm rot="10800000">
        <a:off x="1450711" y="952584"/>
        <a:ext cx="4123521" cy="731976"/>
      </dsp:txXfrm>
    </dsp:sp>
    <dsp:sp modelId="{446AF475-C3A7-4FBA-B271-09D9D61FC13A}">
      <dsp:nvSpPr>
        <dsp:cNvPr id="0" name=""/>
        <dsp:cNvSpPr/>
      </dsp:nvSpPr>
      <dsp:spPr>
        <a:xfrm>
          <a:off x="901729" y="952584"/>
          <a:ext cx="731976" cy="731976"/>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D46F8-41CD-4020-A972-5DD6302B3E64}">
      <dsp:nvSpPr>
        <dsp:cNvPr id="0" name=""/>
        <dsp:cNvSpPr/>
      </dsp:nvSpPr>
      <dsp:spPr>
        <a:xfrm rot="10800000">
          <a:off x="1267717" y="1903062"/>
          <a:ext cx="4306515" cy="731976"/>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781"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Küsten und Meere</a:t>
          </a:r>
        </a:p>
        <a:p>
          <a:pPr marL="0" lvl="0" indent="0" algn="ctr" defTabSz="844550">
            <a:lnSpc>
              <a:spcPct val="90000"/>
            </a:lnSpc>
            <a:spcBef>
              <a:spcPct val="0"/>
            </a:spcBef>
            <a:spcAft>
              <a:spcPct val="35000"/>
            </a:spcAft>
            <a:buNone/>
          </a:pPr>
          <a:r>
            <a:rPr lang="de-DE" sz="1500" b="1" kern="1200" dirty="0"/>
            <a:t>10 Projektideen </a:t>
          </a:r>
          <a:r>
            <a:rPr lang="de-DE" sz="1500" kern="1200" dirty="0"/>
            <a:t>– 6 BR/NLP – 3 BR – 1 NRP</a:t>
          </a:r>
        </a:p>
      </dsp:txBody>
      <dsp:txXfrm rot="10800000">
        <a:off x="1450711" y="1903062"/>
        <a:ext cx="4123521" cy="731976"/>
      </dsp:txXfrm>
    </dsp:sp>
    <dsp:sp modelId="{0E093E1D-8DA0-4A1E-91A3-3F4B8A629D24}">
      <dsp:nvSpPr>
        <dsp:cNvPr id="0" name=""/>
        <dsp:cNvSpPr/>
      </dsp:nvSpPr>
      <dsp:spPr>
        <a:xfrm>
          <a:off x="901729" y="1903062"/>
          <a:ext cx="731976" cy="731976"/>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C90BA-9F78-4996-880C-6E6005FBA837}">
      <dsp:nvSpPr>
        <dsp:cNvPr id="0" name=""/>
        <dsp:cNvSpPr/>
      </dsp:nvSpPr>
      <dsp:spPr>
        <a:xfrm rot="10800000">
          <a:off x="1267717" y="2853539"/>
          <a:ext cx="4306515" cy="731976"/>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781"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Wildnis und Schutzgebiete</a:t>
          </a:r>
        </a:p>
        <a:p>
          <a:pPr marL="0" lvl="0" indent="0" algn="ctr" defTabSz="844550">
            <a:lnSpc>
              <a:spcPct val="90000"/>
            </a:lnSpc>
            <a:spcBef>
              <a:spcPct val="0"/>
            </a:spcBef>
            <a:spcAft>
              <a:spcPct val="35000"/>
            </a:spcAft>
            <a:buNone/>
          </a:pPr>
          <a:r>
            <a:rPr lang="de-DE" sz="1600" b="1" kern="1200" dirty="0"/>
            <a:t>3 Projektideen </a:t>
          </a:r>
          <a:r>
            <a:rPr lang="de-DE" sz="1600" kern="1200" dirty="0"/>
            <a:t>- 2 BR – 1 NRP</a:t>
          </a:r>
        </a:p>
      </dsp:txBody>
      <dsp:txXfrm rot="10800000">
        <a:off x="1450711" y="2853539"/>
        <a:ext cx="4123521" cy="731976"/>
      </dsp:txXfrm>
    </dsp:sp>
    <dsp:sp modelId="{47B11322-0DA6-45F6-8CD9-D0B7CE748B4A}">
      <dsp:nvSpPr>
        <dsp:cNvPr id="0" name=""/>
        <dsp:cNvSpPr/>
      </dsp:nvSpPr>
      <dsp:spPr>
        <a:xfrm>
          <a:off x="901729" y="2853539"/>
          <a:ext cx="731976" cy="731976"/>
        </a:xfrm>
        <a:prstGeom prst="ellipse">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0F546-A79C-4428-BFDB-81CABB3674F1}">
      <dsp:nvSpPr>
        <dsp:cNvPr id="0" name=""/>
        <dsp:cNvSpPr/>
      </dsp:nvSpPr>
      <dsp:spPr>
        <a:xfrm rot="10800000">
          <a:off x="1267717" y="3804016"/>
          <a:ext cx="4306515" cy="731976"/>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781"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Wälder </a:t>
          </a:r>
        </a:p>
        <a:p>
          <a:pPr marL="0" lvl="0" indent="0" algn="ctr" defTabSz="844550">
            <a:lnSpc>
              <a:spcPct val="90000"/>
            </a:lnSpc>
            <a:spcBef>
              <a:spcPct val="0"/>
            </a:spcBef>
            <a:spcAft>
              <a:spcPct val="35000"/>
            </a:spcAft>
            <a:buNone/>
          </a:pPr>
          <a:r>
            <a:rPr lang="de-DE" sz="1400" b="1" kern="1200" dirty="0"/>
            <a:t>20 Projektideen </a:t>
          </a:r>
          <a:r>
            <a:rPr lang="de-DE" sz="1200" kern="1200" dirty="0"/>
            <a:t>– 7 NLP – 5 BR – 6 NRP – 2 WSG</a:t>
          </a:r>
        </a:p>
      </dsp:txBody>
      <dsp:txXfrm rot="10800000">
        <a:off x="1450711" y="3804016"/>
        <a:ext cx="4123521" cy="731976"/>
      </dsp:txXfrm>
    </dsp:sp>
    <dsp:sp modelId="{C7A70654-A448-45E7-9A65-14EB6E6370C2}">
      <dsp:nvSpPr>
        <dsp:cNvPr id="0" name=""/>
        <dsp:cNvSpPr/>
      </dsp:nvSpPr>
      <dsp:spPr>
        <a:xfrm>
          <a:off x="901729" y="3804016"/>
          <a:ext cx="731976" cy="731976"/>
        </a:xfrm>
        <a:prstGeom prst="ellipse">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5859-960F-43B0-AD68-F18E4928A95C}">
      <dsp:nvSpPr>
        <dsp:cNvPr id="0" name=""/>
        <dsp:cNvSpPr/>
      </dsp:nvSpPr>
      <dsp:spPr>
        <a:xfrm rot="10800000">
          <a:off x="1344057" y="2122"/>
          <a:ext cx="4622855" cy="732300"/>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24"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Böden </a:t>
          </a:r>
        </a:p>
        <a:p>
          <a:pPr marL="0" lvl="0" indent="0" algn="ctr" defTabSz="844550">
            <a:lnSpc>
              <a:spcPct val="90000"/>
            </a:lnSpc>
            <a:spcBef>
              <a:spcPct val="0"/>
            </a:spcBef>
            <a:spcAft>
              <a:spcPct val="35000"/>
            </a:spcAft>
            <a:buNone/>
          </a:pPr>
          <a:r>
            <a:rPr lang="de-DE" sz="1600" b="1" kern="1200" dirty="0"/>
            <a:t>22 Projektideen </a:t>
          </a:r>
          <a:r>
            <a:rPr lang="de-DE" sz="1600" kern="1200" dirty="0"/>
            <a:t>– 9 BR – 13 NRP</a:t>
          </a:r>
        </a:p>
      </dsp:txBody>
      <dsp:txXfrm rot="10800000">
        <a:off x="1527132" y="2122"/>
        <a:ext cx="4439780" cy="732300"/>
      </dsp:txXfrm>
    </dsp:sp>
    <dsp:sp modelId="{13DE2F5D-95B7-47F6-B960-7E976417A9B0}">
      <dsp:nvSpPr>
        <dsp:cNvPr id="0" name=""/>
        <dsp:cNvSpPr/>
      </dsp:nvSpPr>
      <dsp:spPr>
        <a:xfrm>
          <a:off x="981328" y="1104"/>
          <a:ext cx="732300" cy="732300"/>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4B41C-29A4-4636-BAF4-82269CFB887F}">
      <dsp:nvSpPr>
        <dsp:cNvPr id="0" name=""/>
        <dsp:cNvSpPr/>
      </dsp:nvSpPr>
      <dsp:spPr>
        <a:xfrm rot="10800000">
          <a:off x="1347478" y="952002"/>
          <a:ext cx="4622855" cy="732300"/>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24"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Siedlungs- und Verkehrsflächen </a:t>
          </a:r>
        </a:p>
        <a:p>
          <a:pPr marL="0" lvl="0" indent="0" algn="ctr" defTabSz="844550">
            <a:lnSpc>
              <a:spcPct val="90000"/>
            </a:lnSpc>
            <a:spcBef>
              <a:spcPct val="0"/>
            </a:spcBef>
            <a:spcAft>
              <a:spcPct val="35000"/>
            </a:spcAft>
            <a:buNone/>
          </a:pPr>
          <a:r>
            <a:rPr lang="de-DE" sz="1600" b="1" kern="1200" dirty="0">
              <a:solidFill>
                <a:srgbClr val="FFFFFF"/>
              </a:solidFill>
              <a:latin typeface="FS Me"/>
              <a:ea typeface="ヒラギノ明朝 ProN W3"/>
              <a:cs typeface="ヒラギノ明朝 ProN W3"/>
            </a:rPr>
            <a:t>4 Projektideen </a:t>
          </a:r>
          <a:r>
            <a:rPr lang="de-DE" sz="1600" kern="1200" dirty="0"/>
            <a:t>– 1 BR – 3 NRP</a:t>
          </a:r>
        </a:p>
      </dsp:txBody>
      <dsp:txXfrm rot="10800000">
        <a:off x="1530553" y="952002"/>
        <a:ext cx="4439780" cy="732300"/>
      </dsp:txXfrm>
    </dsp:sp>
    <dsp:sp modelId="{446AF475-C3A7-4FBA-B271-09D9D61FC13A}">
      <dsp:nvSpPr>
        <dsp:cNvPr id="0" name=""/>
        <dsp:cNvSpPr/>
      </dsp:nvSpPr>
      <dsp:spPr>
        <a:xfrm>
          <a:off x="981328" y="952002"/>
          <a:ext cx="732300" cy="732300"/>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D46F8-41CD-4020-A972-5DD6302B3E64}">
      <dsp:nvSpPr>
        <dsp:cNvPr id="0" name=""/>
        <dsp:cNvSpPr/>
      </dsp:nvSpPr>
      <dsp:spPr>
        <a:xfrm rot="10800000">
          <a:off x="1347478" y="1902900"/>
          <a:ext cx="4622855" cy="732300"/>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24"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lumMod val="85000"/>
                </a:schemeClr>
              </a:solidFill>
            </a:rPr>
            <a:t>Monitoring</a:t>
          </a:r>
          <a:r>
            <a:rPr lang="de-DE" sz="1900" kern="1200" dirty="0">
              <a:solidFill>
                <a:schemeClr val="bg1">
                  <a:lumMod val="85000"/>
                </a:schemeClr>
              </a:solidFill>
            </a:rPr>
            <a:t> </a:t>
          </a:r>
        </a:p>
        <a:p>
          <a:pPr marL="0" lvl="0" indent="0" algn="ctr" defTabSz="844550">
            <a:lnSpc>
              <a:spcPct val="90000"/>
            </a:lnSpc>
            <a:spcBef>
              <a:spcPct val="0"/>
            </a:spcBef>
            <a:spcAft>
              <a:spcPct val="35000"/>
            </a:spcAft>
            <a:buNone/>
          </a:pPr>
          <a:r>
            <a:rPr lang="de-DE" sz="1600" b="1" kern="1200" dirty="0">
              <a:solidFill>
                <a:schemeClr val="bg1">
                  <a:lumMod val="85000"/>
                </a:schemeClr>
              </a:solidFill>
              <a:latin typeface="FS Me"/>
              <a:ea typeface="ヒラギノ明朝 ProN W3"/>
              <a:cs typeface="ヒラギノ明朝 ProN W3"/>
            </a:rPr>
            <a:t>11 Projektideen </a:t>
          </a:r>
          <a:r>
            <a:rPr lang="de-DE" sz="1600" kern="1200" dirty="0">
              <a:solidFill>
                <a:schemeClr val="bg1">
                  <a:lumMod val="85000"/>
                </a:schemeClr>
              </a:solidFill>
            </a:rPr>
            <a:t>– 9 NLP (2 BR) – 2 NRP </a:t>
          </a:r>
        </a:p>
      </dsp:txBody>
      <dsp:txXfrm rot="10800000">
        <a:off x="1530553" y="1902900"/>
        <a:ext cx="4439780" cy="732300"/>
      </dsp:txXfrm>
    </dsp:sp>
    <dsp:sp modelId="{0E093E1D-8DA0-4A1E-91A3-3F4B8A629D24}">
      <dsp:nvSpPr>
        <dsp:cNvPr id="0" name=""/>
        <dsp:cNvSpPr/>
      </dsp:nvSpPr>
      <dsp:spPr>
        <a:xfrm>
          <a:off x="981328" y="1902900"/>
          <a:ext cx="732300" cy="732300"/>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C90BA-9F78-4996-880C-6E6005FBA837}">
      <dsp:nvSpPr>
        <dsp:cNvPr id="0" name=""/>
        <dsp:cNvSpPr/>
      </dsp:nvSpPr>
      <dsp:spPr>
        <a:xfrm rot="10800000">
          <a:off x="1347478" y="2853798"/>
          <a:ext cx="4622855" cy="732300"/>
        </a:xfrm>
        <a:prstGeom prst="homePlat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24"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1" kern="1200" dirty="0"/>
            <a:t>Forschung und Kompetenzaufbau </a:t>
          </a:r>
        </a:p>
        <a:p>
          <a:pPr marL="0" lvl="0" indent="0" algn="ctr" defTabSz="844550">
            <a:lnSpc>
              <a:spcPct val="90000"/>
            </a:lnSpc>
            <a:spcBef>
              <a:spcPct val="0"/>
            </a:spcBef>
            <a:spcAft>
              <a:spcPct val="35000"/>
            </a:spcAft>
            <a:buNone/>
          </a:pPr>
          <a:r>
            <a:rPr lang="de-DE" sz="1600" b="1" kern="1200" dirty="0">
              <a:solidFill>
                <a:srgbClr val="FFFFFF"/>
              </a:solidFill>
              <a:latin typeface="FS Me"/>
              <a:ea typeface="ヒラギノ明朝 ProN W3"/>
              <a:cs typeface="ヒラギノ明朝 ProN W3"/>
            </a:rPr>
            <a:t>5 Projektideen </a:t>
          </a:r>
          <a:r>
            <a:rPr lang="de-DE" sz="1600" kern="1200" dirty="0"/>
            <a:t>– 2 NLP – 1 BR – 2 NRP</a:t>
          </a:r>
        </a:p>
      </dsp:txBody>
      <dsp:txXfrm rot="10800000">
        <a:off x="1530553" y="2853798"/>
        <a:ext cx="4439780" cy="732300"/>
      </dsp:txXfrm>
    </dsp:sp>
    <dsp:sp modelId="{47B11322-0DA6-45F6-8CD9-D0B7CE748B4A}">
      <dsp:nvSpPr>
        <dsp:cNvPr id="0" name=""/>
        <dsp:cNvSpPr/>
      </dsp:nvSpPr>
      <dsp:spPr>
        <a:xfrm>
          <a:off x="981328" y="2853798"/>
          <a:ext cx="732300" cy="732300"/>
        </a:xfrm>
        <a:prstGeom prst="ellipse">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8ED99-D387-486F-8548-A5A8F473C80D}">
      <dsp:nvSpPr>
        <dsp:cNvPr id="0" name=""/>
        <dsp:cNvSpPr/>
      </dsp:nvSpPr>
      <dsp:spPr>
        <a:xfrm rot="10800000">
          <a:off x="1119005" y="3805800"/>
          <a:ext cx="4875032" cy="732300"/>
        </a:xfrm>
        <a:prstGeom prst="homePlat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24"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t>Gesamtanzahl ~120 </a:t>
          </a:r>
        </a:p>
      </dsp:txBody>
      <dsp:txXfrm rot="10800000">
        <a:off x="1302080" y="3805800"/>
        <a:ext cx="4691957" cy="732300"/>
      </dsp:txXfrm>
    </dsp:sp>
    <dsp:sp modelId="{FC65A017-ADB6-4295-9372-DEF0403E3F0A}">
      <dsp:nvSpPr>
        <dsp:cNvPr id="0" name=""/>
        <dsp:cNvSpPr/>
      </dsp:nvSpPr>
      <dsp:spPr>
        <a:xfrm>
          <a:off x="918284" y="3804695"/>
          <a:ext cx="732300" cy="73230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S Me" panose="02000506040000020004" pitchFamily="2" charset="77"/>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S Me" panose="02000506040000020004" pitchFamily="2" charset="77"/>
              </a:defRPr>
            </a:lvl1pPr>
          </a:lstStyle>
          <a:p>
            <a:fld id="{315E8FA2-C39C-C644-AEFC-5D07FB41E5F3}" type="datetimeFigureOut">
              <a:rPr lang="de-DE" smtClean="0"/>
              <a:pPr/>
              <a:t>25.01.2024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S Me" panose="02000506040000020004" pitchFamily="2" charset="77"/>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S Me" panose="02000506040000020004" pitchFamily="2" charset="77"/>
              </a:defRPr>
            </a:lvl1pPr>
          </a:lstStyle>
          <a:p>
            <a:fld id="{FAABF456-70B3-FB4F-AF2F-96752AD7D350}" type="slidenum">
              <a:rPr lang="de-DE" smtClean="0"/>
              <a:pPr/>
              <a:t>‹Nr.›</a:t>
            </a:fld>
            <a:endParaRPr lang="de-DE" dirty="0"/>
          </a:p>
        </p:txBody>
      </p:sp>
    </p:spTree>
    <p:extLst>
      <p:ext uri="{BB962C8B-B14F-4D97-AF65-F5344CB8AC3E}">
        <p14:creationId xmlns:p14="http://schemas.microsoft.com/office/powerpoint/2010/main" val="278245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S Me" panose="02000506040000020004" pitchFamily="2" charset="77"/>
        <a:ea typeface="+mn-ea"/>
        <a:cs typeface="+mn-cs"/>
      </a:defRPr>
    </a:lvl1pPr>
    <a:lvl2pPr marL="457200" algn="l" defTabSz="914400" rtl="0" eaLnBrk="1" latinLnBrk="0" hangingPunct="1">
      <a:defRPr sz="1200" b="0" i="0" kern="1200">
        <a:solidFill>
          <a:schemeClr val="tx1"/>
        </a:solidFill>
        <a:latin typeface="FS Me" panose="02000506040000020004" pitchFamily="2" charset="77"/>
        <a:ea typeface="+mn-ea"/>
        <a:cs typeface="+mn-cs"/>
      </a:defRPr>
    </a:lvl2pPr>
    <a:lvl3pPr marL="914400" algn="l" defTabSz="914400" rtl="0" eaLnBrk="1" latinLnBrk="0" hangingPunct="1">
      <a:defRPr sz="1200" b="0" i="0" kern="1200">
        <a:solidFill>
          <a:schemeClr val="tx1"/>
        </a:solidFill>
        <a:latin typeface="FS Me" panose="02000506040000020004" pitchFamily="2" charset="77"/>
        <a:ea typeface="+mn-ea"/>
        <a:cs typeface="+mn-cs"/>
      </a:defRPr>
    </a:lvl3pPr>
    <a:lvl4pPr marL="1371600" algn="l" defTabSz="914400" rtl="0" eaLnBrk="1" latinLnBrk="0" hangingPunct="1">
      <a:defRPr sz="1200" b="0" i="0" kern="1200">
        <a:solidFill>
          <a:schemeClr val="tx1"/>
        </a:solidFill>
        <a:latin typeface="FS Me" panose="02000506040000020004" pitchFamily="2" charset="77"/>
        <a:ea typeface="+mn-ea"/>
        <a:cs typeface="+mn-cs"/>
      </a:defRPr>
    </a:lvl4pPr>
    <a:lvl5pPr marL="1828800" algn="l" defTabSz="914400" rtl="0" eaLnBrk="1" latinLnBrk="0" hangingPunct="1">
      <a:defRPr sz="1200" b="0" i="0" kern="1200">
        <a:solidFill>
          <a:schemeClr val="tx1"/>
        </a:solidFill>
        <a:latin typeface="FS Me" panose="0200050604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Naturpark Bourtanger Moor</a:t>
            </a:r>
          </a:p>
        </p:txBody>
      </p:sp>
      <p:sp>
        <p:nvSpPr>
          <p:cNvPr id="4" name="Foliennummernplatzhalter 3"/>
          <p:cNvSpPr>
            <a:spLocks noGrp="1"/>
          </p:cNvSpPr>
          <p:nvPr>
            <p:ph type="sldNum" sz="quarter" idx="5"/>
          </p:nvPr>
        </p:nvSpPr>
        <p:spPr/>
        <p:txBody>
          <a:bodyPr/>
          <a:lstStyle/>
          <a:p>
            <a:fld id="{FAABF456-70B3-FB4F-AF2F-96752AD7D350}" type="slidenum">
              <a:rPr lang="de-DE" smtClean="0"/>
              <a:pPr/>
              <a:t>1</a:t>
            </a:fld>
            <a:endParaRPr lang="de-DE" dirty="0"/>
          </a:p>
        </p:txBody>
      </p:sp>
    </p:spTree>
    <p:extLst>
      <p:ext uri="{BB962C8B-B14F-4D97-AF65-F5344CB8AC3E}">
        <p14:creationId xmlns:p14="http://schemas.microsoft.com/office/powerpoint/2010/main" val="416686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10</a:t>
            </a:fld>
            <a:endParaRPr lang="de-DE" dirty="0"/>
          </a:p>
        </p:txBody>
      </p:sp>
    </p:spTree>
    <p:extLst>
      <p:ext uri="{BB962C8B-B14F-4D97-AF65-F5344CB8AC3E}">
        <p14:creationId xmlns:p14="http://schemas.microsoft.com/office/powerpoint/2010/main" val="261101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11</a:t>
            </a:fld>
            <a:endParaRPr lang="de-DE" dirty="0"/>
          </a:p>
        </p:txBody>
      </p:sp>
    </p:spTree>
    <p:extLst>
      <p:ext uri="{BB962C8B-B14F-4D97-AF65-F5344CB8AC3E}">
        <p14:creationId xmlns:p14="http://schemas.microsoft.com/office/powerpoint/2010/main" val="381309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als Platzhalter (BR Amrum, Neele Larondelle), Seegraswiese bzw. Salzwiese folgt</a:t>
            </a:r>
          </a:p>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12</a:t>
            </a:fld>
            <a:endParaRPr lang="de-DE" dirty="0"/>
          </a:p>
        </p:txBody>
      </p:sp>
    </p:spTree>
    <p:extLst>
      <p:ext uri="{BB962C8B-B14F-4D97-AF65-F5344CB8AC3E}">
        <p14:creationId xmlns:p14="http://schemas.microsoft.com/office/powerpoint/2010/main" val="372130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13</a:t>
            </a:fld>
            <a:endParaRPr lang="de-DE" dirty="0"/>
          </a:p>
        </p:txBody>
      </p:sp>
    </p:spTree>
    <p:extLst>
      <p:ext uri="{BB962C8B-B14F-4D97-AF65-F5344CB8AC3E}">
        <p14:creationId xmlns:p14="http://schemas.microsoft.com/office/powerpoint/2010/main" val="427329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15</a:t>
            </a:fld>
            <a:endParaRPr lang="de-DE" dirty="0"/>
          </a:p>
        </p:txBody>
      </p:sp>
    </p:spTree>
    <p:extLst>
      <p:ext uri="{BB962C8B-B14F-4D97-AF65-F5344CB8AC3E}">
        <p14:creationId xmlns:p14="http://schemas.microsoft.com/office/powerpoint/2010/main" val="348873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16</a:t>
            </a:fld>
            <a:endParaRPr lang="de-DE" dirty="0"/>
          </a:p>
        </p:txBody>
      </p:sp>
    </p:spTree>
    <p:extLst>
      <p:ext uri="{BB962C8B-B14F-4D97-AF65-F5344CB8AC3E}">
        <p14:creationId xmlns:p14="http://schemas.microsoft.com/office/powerpoint/2010/main" val="181909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17</a:t>
            </a:fld>
            <a:endParaRPr lang="de-DE" dirty="0"/>
          </a:p>
        </p:txBody>
      </p:sp>
    </p:spTree>
    <p:extLst>
      <p:ext uri="{BB962C8B-B14F-4D97-AF65-F5344CB8AC3E}">
        <p14:creationId xmlns:p14="http://schemas.microsoft.com/office/powerpoint/2010/main" val="359566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18</a:t>
            </a:fld>
            <a:endParaRPr lang="de-DE" dirty="0"/>
          </a:p>
        </p:txBody>
      </p:sp>
    </p:spTree>
    <p:extLst>
      <p:ext uri="{BB962C8B-B14F-4D97-AF65-F5344CB8AC3E}">
        <p14:creationId xmlns:p14="http://schemas.microsoft.com/office/powerpoint/2010/main" val="263777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20</a:t>
            </a:fld>
            <a:endParaRPr lang="de-DE" dirty="0"/>
          </a:p>
        </p:txBody>
      </p:sp>
    </p:spTree>
    <p:extLst>
      <p:ext uri="{BB962C8B-B14F-4D97-AF65-F5344CB8AC3E}">
        <p14:creationId xmlns:p14="http://schemas.microsoft.com/office/powerpoint/2010/main" val="89850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21</a:t>
            </a:fld>
            <a:endParaRPr lang="de-DE" dirty="0"/>
          </a:p>
        </p:txBody>
      </p:sp>
    </p:spTree>
    <p:extLst>
      <p:ext uri="{BB962C8B-B14F-4D97-AF65-F5344CB8AC3E}">
        <p14:creationId xmlns:p14="http://schemas.microsoft.com/office/powerpoint/2010/main" val="213753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C0AFCCA4-4512-4B65-9F93-4A654CDBB69B}"/>
              </a:ext>
            </a:extLst>
          </p:cNvPr>
          <p:cNvSpPr>
            <a:spLocks noGrp="1"/>
          </p:cNvSpPr>
          <p:nvPr>
            <p:ph type="body" idx="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22</a:t>
            </a:fld>
            <a:endParaRPr lang="de-DE" dirty="0"/>
          </a:p>
        </p:txBody>
      </p:sp>
    </p:spTree>
    <p:extLst>
      <p:ext uri="{BB962C8B-B14F-4D97-AF65-F5344CB8AC3E}">
        <p14:creationId xmlns:p14="http://schemas.microsoft.com/office/powerpoint/2010/main" val="429170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23</a:t>
            </a:fld>
            <a:endParaRPr lang="de-DE" dirty="0"/>
          </a:p>
        </p:txBody>
      </p:sp>
    </p:spTree>
    <p:extLst>
      <p:ext uri="{BB962C8B-B14F-4D97-AF65-F5344CB8AC3E}">
        <p14:creationId xmlns:p14="http://schemas.microsoft.com/office/powerpoint/2010/main" val="369909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FC03A96-6C42-4417-8A65-BF115E9141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kern="0" dirty="0"/>
              <a:t>Die </a:t>
            </a:r>
            <a:r>
              <a:rPr lang="de-DE" kern="0" dirty="0" err="1"/>
              <a:t>Fotocredits</a:t>
            </a:r>
            <a:r>
              <a:rPr lang="de-DE" kern="0" dirty="0"/>
              <a:t> sind auf den Folien 6 bis 17 jeweils unter dem Bild zu finden.</a:t>
            </a:r>
          </a:p>
        </p:txBody>
      </p:sp>
    </p:spTree>
    <p:extLst>
      <p:ext uri="{BB962C8B-B14F-4D97-AF65-F5344CB8AC3E}">
        <p14:creationId xmlns:p14="http://schemas.microsoft.com/office/powerpoint/2010/main" val="300954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C0AFCCA4-4512-4B65-9F93-4A654CDBB69B}"/>
              </a:ext>
            </a:extLst>
          </p:cNvPr>
          <p:cNvSpPr>
            <a:spLocks noGrp="1"/>
          </p:cNvSpPr>
          <p:nvPr>
            <p:ph type="body" idx="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0025EFB7-BDBB-4B19-9DA2-3362A73E7B56}"/>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0589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Naturpark Bourtanger Moor</a:t>
            </a:r>
          </a:p>
        </p:txBody>
      </p:sp>
      <p:sp>
        <p:nvSpPr>
          <p:cNvPr id="4" name="Foliennummernplatzhalter 3"/>
          <p:cNvSpPr>
            <a:spLocks noGrp="1"/>
          </p:cNvSpPr>
          <p:nvPr>
            <p:ph type="sldNum" sz="quarter" idx="5"/>
          </p:nvPr>
        </p:nvSpPr>
        <p:spPr/>
        <p:txBody>
          <a:bodyPr/>
          <a:lstStyle/>
          <a:p>
            <a:fld id="{FAABF456-70B3-FB4F-AF2F-96752AD7D350}" type="slidenum">
              <a:rPr lang="de-DE" smtClean="0"/>
              <a:pPr/>
              <a:t>6</a:t>
            </a:fld>
            <a:endParaRPr lang="de-DE" dirty="0"/>
          </a:p>
        </p:txBody>
      </p:sp>
    </p:spTree>
    <p:extLst>
      <p:ext uri="{BB962C8B-B14F-4D97-AF65-F5344CB8AC3E}">
        <p14:creationId xmlns:p14="http://schemas.microsoft.com/office/powerpoint/2010/main" val="13219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7</a:t>
            </a:fld>
            <a:endParaRPr lang="de-DE" dirty="0"/>
          </a:p>
        </p:txBody>
      </p:sp>
    </p:spTree>
    <p:extLst>
      <p:ext uri="{BB962C8B-B14F-4D97-AF65-F5344CB8AC3E}">
        <p14:creationId xmlns:p14="http://schemas.microsoft.com/office/powerpoint/2010/main" val="177730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8</a:t>
            </a:fld>
            <a:endParaRPr lang="de-DE" dirty="0"/>
          </a:p>
        </p:txBody>
      </p:sp>
    </p:spTree>
    <p:extLst>
      <p:ext uri="{BB962C8B-B14F-4D97-AF65-F5344CB8AC3E}">
        <p14:creationId xmlns:p14="http://schemas.microsoft.com/office/powerpoint/2010/main" val="369399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ABF456-70B3-FB4F-AF2F-96752AD7D350}" type="slidenum">
              <a:rPr lang="de-DE" smtClean="0"/>
              <a:pPr/>
              <a:t>9</a:t>
            </a:fld>
            <a:endParaRPr lang="de-DE" dirty="0"/>
          </a:p>
        </p:txBody>
      </p:sp>
    </p:spTree>
    <p:extLst>
      <p:ext uri="{BB962C8B-B14F-4D97-AF65-F5344CB8AC3E}">
        <p14:creationId xmlns:p14="http://schemas.microsoft.com/office/powerpoint/2010/main" val="78209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elfolie-Unten-Mitt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4005064"/>
            <a:ext cx="8424862" cy="1371749"/>
          </a:xfrm>
        </p:spPr>
        <p:txBody>
          <a:bodyPr anchor="b"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5535064"/>
            <a:ext cx="8424862"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2157990491"/>
      </p:ext>
    </p:extLst>
  </p:cSld>
  <p:clrMapOvr>
    <a:masterClrMapping/>
  </p:clrMapOvr>
  <p:transition/>
  <p:extLst>
    <p:ext uri="{DCECCB84-F9BA-43D5-87BE-67443E8EF086}">
      <p15:sldGuideLst xmlns:p15="http://schemas.microsoft.com/office/powerpoint/2012/main">
        <p15:guide id="1" pos="3840" userDrawn="1">
          <p15:clr>
            <a:srgbClr val="FBAE40"/>
          </p15:clr>
        </p15:guide>
        <p15:guide id="7" orient="horz" pos="3612" userDrawn="1">
          <p15:clr>
            <a:srgbClr val="FDE53C"/>
          </p15:clr>
        </p15:guide>
        <p15:guide id="8" pos="5518" userDrawn="1">
          <p15:clr>
            <a:srgbClr val="FDE53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_Bi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281"/>
            <a:ext cx="5469182" cy="476370"/>
          </a:xfrm>
          <a:prstGeom prst="rect">
            <a:avLst/>
          </a:prstGeo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10" name="Bildplatzhalter 9">
            <a:extLst>
              <a:ext uri="{FF2B5EF4-FFF2-40B4-BE49-F238E27FC236}">
                <a16:creationId xmlns:a16="http://schemas.microsoft.com/office/drawing/2014/main" id="{BFC85329-E969-594B-8928-2B468884781D}"/>
              </a:ext>
            </a:extLst>
          </p:cNvPr>
          <p:cNvSpPr>
            <a:spLocks noGrp="1"/>
          </p:cNvSpPr>
          <p:nvPr>
            <p:ph type="pic" sz="quarter" idx="14"/>
          </p:nvPr>
        </p:nvSpPr>
        <p:spPr>
          <a:xfrm>
            <a:off x="0" y="0"/>
            <a:ext cx="12192000" cy="6381750"/>
          </a:xfrm>
          <a:solidFill>
            <a:schemeClr val="bg1">
              <a:lumMod val="85000"/>
            </a:schemeClr>
          </a:solidFill>
        </p:spPr>
        <p:txBody>
          <a:bodyPr/>
          <a:lstStyle/>
          <a:p>
            <a:r>
              <a:rPr lang="de-DE"/>
              <a:t>Bild durch Klicken auf Symbol hinzufügen</a:t>
            </a:r>
          </a:p>
        </p:txBody>
      </p:sp>
      <p:sp>
        <p:nvSpPr>
          <p:cNvPr id="11" name="Inhaltsplatzhalter 2">
            <a:extLst>
              <a:ext uri="{FF2B5EF4-FFF2-40B4-BE49-F238E27FC236}">
                <a16:creationId xmlns:a16="http://schemas.microsoft.com/office/drawing/2014/main" id="{03AC8153-18C1-074F-B340-8AF614B17326}"/>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36832694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_Zita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08D439-5A2C-FF45-BB3E-131347EE7AFA}"/>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6" name="Textplatzhalter 5">
            <a:extLst>
              <a:ext uri="{FF2B5EF4-FFF2-40B4-BE49-F238E27FC236}">
                <a16:creationId xmlns:a16="http://schemas.microsoft.com/office/drawing/2014/main" id="{FF31AA66-F710-854F-9D62-A8A52937CC15}"/>
              </a:ext>
            </a:extLst>
          </p:cNvPr>
          <p:cNvSpPr>
            <a:spLocks noGrp="1"/>
          </p:cNvSpPr>
          <p:nvPr>
            <p:ph type="body" sz="quarter" idx="10"/>
          </p:nvPr>
        </p:nvSpPr>
        <p:spPr>
          <a:xfrm>
            <a:off x="479425" y="1628801"/>
            <a:ext cx="11233150" cy="2520280"/>
          </a:xfrm>
        </p:spPr>
        <p:txBody>
          <a:bodyPr numCol="1" spcCol="360000">
            <a:spAutoFit/>
          </a:bodyPr>
          <a:lstStyle>
            <a:lvl1pPr marL="0" indent="0" algn="ctr">
              <a:buSzPct val="90000"/>
              <a:buFont typeface="Arial" panose="020B0604020202020204" pitchFamily="34" charset="0"/>
              <a:buNone/>
              <a:defRPr sz="3000" b="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ctr">
              <a:buSzPct val="90000"/>
              <a:buFont typeface="Courier New" panose="02070309020205020404" pitchFamily="49" charset="0"/>
              <a:buNone/>
              <a:defRPr sz="3000" b="0" i="1">
                <a:solidFill>
                  <a:schemeClr val="bg1"/>
                </a:solidFill>
              </a:defRPr>
            </a:lvl2pPr>
            <a:lvl3pPr marL="0" indent="0" algn="ctr">
              <a:buSzPct val="90000"/>
              <a:buFont typeface="Courier New" panose="02070309020205020404" pitchFamily="49" charset="0"/>
              <a:buNone/>
              <a:defRPr sz="3000" b="0" i="1">
                <a:solidFill>
                  <a:schemeClr val="bg1"/>
                </a:solidFill>
              </a:defRPr>
            </a:lvl3pPr>
            <a:lvl4pPr marL="0" indent="0" algn="ctr">
              <a:buSzPct val="90000"/>
              <a:buFont typeface="Courier New" panose="02070309020205020404" pitchFamily="49" charset="0"/>
              <a:buNone/>
              <a:defRPr sz="3000" b="0" i="1">
                <a:solidFill>
                  <a:schemeClr val="bg1"/>
                </a:solidFill>
              </a:defRPr>
            </a:lvl4pPr>
            <a:lvl5pPr marL="0" indent="0" algn="ctr">
              <a:buSzPct val="90000"/>
              <a:buFont typeface="Courier New" panose="02070309020205020404" pitchFamily="49" charset="0"/>
              <a:buNone/>
              <a:defRPr sz="3000" b="0" i="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29EEC95-0E21-1842-B90F-504DED19C8AB}"/>
              </a:ext>
            </a:extLst>
          </p:cNvPr>
          <p:cNvSpPr>
            <a:spLocks noGrp="1"/>
          </p:cNvSpPr>
          <p:nvPr>
            <p:ph type="body" sz="quarter" idx="11"/>
          </p:nvPr>
        </p:nvSpPr>
        <p:spPr>
          <a:xfrm>
            <a:off x="6011421" y="4160544"/>
            <a:ext cx="5688583" cy="1342996"/>
          </a:xfrm>
        </p:spPr>
        <p:txBody>
          <a:bodyPr anchor="t" anchorCtr="0">
            <a:spAutoFit/>
          </a:bodyPr>
          <a:lstStyle>
            <a:lvl1pPr marL="0" indent="0" algn="r">
              <a:buFont typeface="Arial" panose="020B0604020202020204" pitchFamily="34" charset="0"/>
              <a:buNone/>
              <a:defRPr>
                <a:solidFill>
                  <a:schemeClr val="bg1"/>
                </a:solidFill>
              </a:defRPr>
            </a:lvl1pPr>
            <a:lvl2pPr marL="0" indent="0" algn="r">
              <a:buFont typeface="Arial" panose="020B0604020202020204" pitchFamily="34" charset="0"/>
              <a:buNone/>
              <a:defRPr>
                <a:solidFill>
                  <a:schemeClr val="bg1"/>
                </a:solidFill>
              </a:defRPr>
            </a:lvl2pPr>
            <a:lvl3pPr marL="0" indent="0" algn="r">
              <a:buFont typeface="Arial" panose="020B0604020202020204" pitchFamily="34" charset="0"/>
              <a:buNone/>
              <a:defRPr>
                <a:solidFill>
                  <a:schemeClr val="bg1"/>
                </a:solidFill>
              </a:defRPr>
            </a:lvl3pPr>
            <a:lvl4pPr marL="0" indent="0" algn="r">
              <a:buFont typeface="Arial" panose="020B0604020202020204" pitchFamily="34" charset="0"/>
              <a:buNone/>
              <a:defRPr>
                <a:solidFill>
                  <a:schemeClr val="bg1"/>
                </a:solidFill>
              </a:defRPr>
            </a:lvl4pPr>
            <a:lvl5pPr marL="0" indent="0" algn="r">
              <a:buFont typeface="Arial" panose="020B0604020202020204" pitchFamily="34"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20925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4_En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D066DB2-0546-4242-B07E-E81DDFA58552}"/>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2" name="Titel 1">
            <a:extLst>
              <a:ext uri="{FF2B5EF4-FFF2-40B4-BE49-F238E27FC236}">
                <a16:creationId xmlns:a16="http://schemas.microsoft.com/office/drawing/2014/main" id="{D9AC9BCB-5E9C-114D-9E81-D77ADD642218}"/>
              </a:ext>
            </a:extLst>
          </p:cNvPr>
          <p:cNvSpPr>
            <a:spLocks noGrp="1"/>
          </p:cNvSpPr>
          <p:nvPr>
            <p:ph type="title"/>
          </p:nvPr>
        </p:nvSpPr>
        <p:spPr>
          <a:xfrm>
            <a:off x="479425" y="2564904"/>
            <a:ext cx="7345338" cy="216024"/>
          </a:xfrm>
        </p:spPr>
        <p:txBody>
          <a:bodyPr/>
          <a:lstStyle>
            <a:lvl1pPr>
              <a:defRPr sz="160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4A433AFC-EB49-404F-A011-95969A8AE544}"/>
              </a:ext>
            </a:extLst>
          </p:cNvPr>
          <p:cNvSpPr>
            <a:spLocks noGrp="1"/>
          </p:cNvSpPr>
          <p:nvPr>
            <p:ph type="body" sz="quarter" idx="10"/>
          </p:nvPr>
        </p:nvSpPr>
        <p:spPr>
          <a:xfrm>
            <a:off x="479425" y="2852936"/>
            <a:ext cx="7345362" cy="1584325"/>
          </a:xfrm>
        </p:spPr>
        <p:txBody>
          <a:bodyPr/>
          <a:lstStyle>
            <a:lvl1pPr marL="0" indent="0">
              <a:buFont typeface="Courier New" panose="02070309020205020404" pitchFamily="49" charset="0"/>
              <a:buNone/>
              <a:defRPr>
                <a:solidFill>
                  <a:schemeClr val="bg1"/>
                </a:solidFill>
              </a:defRPr>
            </a:lvl1pPr>
            <a:lvl2pPr marL="180000" indent="0">
              <a:buFont typeface="Courier New" panose="02070309020205020404" pitchFamily="49" charset="0"/>
              <a:buNone/>
              <a:defRPr>
                <a:solidFill>
                  <a:schemeClr val="bg1"/>
                </a:solidFill>
              </a:defRPr>
            </a:lvl2pPr>
            <a:lvl3pPr marL="358975" indent="0">
              <a:buFont typeface="Courier New" panose="02070309020205020404" pitchFamily="49" charset="0"/>
              <a:buNone/>
              <a:defRPr>
                <a:solidFill>
                  <a:schemeClr val="bg1"/>
                </a:solidFill>
              </a:defRPr>
            </a:lvl3pPr>
            <a:lvl4pPr marL="540000" indent="0">
              <a:buFont typeface="Courier New" panose="02070309020205020404" pitchFamily="49" charset="0"/>
              <a:buNone/>
              <a:defRPr>
                <a:solidFill>
                  <a:schemeClr val="bg1"/>
                </a:solidFill>
              </a:defRPr>
            </a:lvl4pPr>
            <a:lvl5pPr marL="720000" indent="0">
              <a:buFont typeface="Courier New" panose="02070309020205020404" pitchFamily="49"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5">
            <a:extLst>
              <a:ext uri="{FF2B5EF4-FFF2-40B4-BE49-F238E27FC236}">
                <a16:creationId xmlns:a16="http://schemas.microsoft.com/office/drawing/2014/main" id="{12C25416-A97E-1643-8429-E001ECEC98FB}"/>
              </a:ext>
            </a:extLst>
          </p:cNvPr>
          <p:cNvSpPr>
            <a:spLocks noGrp="1"/>
          </p:cNvSpPr>
          <p:nvPr>
            <p:ph type="body" sz="quarter" idx="11"/>
          </p:nvPr>
        </p:nvSpPr>
        <p:spPr>
          <a:xfrm>
            <a:off x="5447927" y="335081"/>
            <a:ext cx="6264647" cy="2520280"/>
          </a:xfrm>
        </p:spPr>
        <p:txBody>
          <a:bodyPr wrap="square" numCol="1" spcCol="360000">
            <a:spAutoFit/>
          </a:bodyPr>
          <a:lstStyle>
            <a:lvl1pPr marL="0" indent="0" algn="ctr">
              <a:buSzPct val="90000"/>
              <a:buFont typeface="Arial" panose="020B0604020202020204" pitchFamily="34" charset="0"/>
              <a:buNone/>
              <a:defRPr sz="3000" b="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ctr">
              <a:buSzPct val="90000"/>
              <a:buFont typeface="Courier New" panose="02070309020205020404" pitchFamily="49" charset="0"/>
              <a:buNone/>
              <a:defRPr sz="3000" b="0" i="1">
                <a:solidFill>
                  <a:schemeClr val="bg1"/>
                </a:solidFill>
              </a:defRPr>
            </a:lvl2pPr>
            <a:lvl3pPr marL="0" indent="0" algn="ctr">
              <a:buSzPct val="90000"/>
              <a:buFont typeface="Courier New" panose="02070309020205020404" pitchFamily="49" charset="0"/>
              <a:buNone/>
              <a:defRPr sz="3000" b="0" i="1">
                <a:solidFill>
                  <a:schemeClr val="bg1"/>
                </a:solidFill>
              </a:defRPr>
            </a:lvl3pPr>
            <a:lvl4pPr marL="0" indent="0" algn="ctr">
              <a:buSzPct val="90000"/>
              <a:buFont typeface="Courier New" panose="02070309020205020404" pitchFamily="49" charset="0"/>
              <a:buNone/>
              <a:defRPr sz="3000" b="0" i="1">
                <a:solidFill>
                  <a:schemeClr val="bg1"/>
                </a:solidFill>
              </a:defRPr>
            </a:lvl4pPr>
            <a:lvl5pPr marL="0" indent="0" algn="ctr">
              <a:buSzPct val="90000"/>
              <a:buFont typeface="Courier New" panose="02070309020205020404" pitchFamily="49" charset="0"/>
              <a:buNone/>
              <a:defRPr sz="3000" b="0" i="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4">
            <a:extLst>
              <a:ext uri="{FF2B5EF4-FFF2-40B4-BE49-F238E27FC236}">
                <a16:creationId xmlns:a16="http://schemas.microsoft.com/office/drawing/2014/main" id="{733B17AC-018B-2149-BA05-830543BFB225}"/>
              </a:ext>
            </a:extLst>
          </p:cNvPr>
          <p:cNvSpPr>
            <a:spLocks noGrp="1"/>
          </p:cNvSpPr>
          <p:nvPr>
            <p:ph type="body" sz="quarter" idx="12"/>
          </p:nvPr>
        </p:nvSpPr>
        <p:spPr>
          <a:xfrm>
            <a:off x="7837334" y="2852936"/>
            <a:ext cx="3875241" cy="1342996"/>
          </a:xfrm>
        </p:spPr>
        <p:txBody>
          <a:bodyPr wrap="square" anchor="t" anchorCtr="0">
            <a:spAutoFit/>
          </a:bodyPr>
          <a:lstStyle>
            <a:lvl1pPr marL="0" indent="0" algn="r">
              <a:buFont typeface="Arial" panose="020B0604020202020204" pitchFamily="34" charset="0"/>
              <a:buNone/>
              <a:defRPr>
                <a:solidFill>
                  <a:schemeClr val="bg1"/>
                </a:solidFill>
              </a:defRPr>
            </a:lvl1pPr>
            <a:lvl2pPr marL="0" indent="0" algn="r">
              <a:buFont typeface="Arial" panose="020B0604020202020204" pitchFamily="34" charset="0"/>
              <a:buNone/>
              <a:defRPr>
                <a:solidFill>
                  <a:schemeClr val="bg1"/>
                </a:solidFill>
              </a:defRPr>
            </a:lvl2pPr>
            <a:lvl3pPr marL="0" indent="0" algn="r">
              <a:buFont typeface="Arial" panose="020B0604020202020204" pitchFamily="34" charset="0"/>
              <a:buNone/>
              <a:defRPr>
                <a:solidFill>
                  <a:schemeClr val="bg1"/>
                </a:solidFill>
              </a:defRPr>
            </a:lvl3pPr>
            <a:lvl4pPr marL="0" indent="0" algn="r">
              <a:buFont typeface="Arial" panose="020B0604020202020204" pitchFamily="34" charset="0"/>
              <a:buNone/>
              <a:defRPr>
                <a:solidFill>
                  <a:schemeClr val="bg1"/>
                </a:solidFill>
              </a:defRPr>
            </a:lvl4pPr>
            <a:lvl5pPr marL="0" indent="0" algn="r">
              <a:buFont typeface="Arial" panose="020B0604020202020204" pitchFamily="34"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506911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E076B-91D4-FFC7-A074-76A2BC38250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86CA9B3-BC95-636C-AD89-043A588DD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CE0CCB6-34FF-1162-40AE-C8D9B8845D0F}"/>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4AB744B-7AA6-5170-D2C9-62608CD53764}"/>
              </a:ext>
            </a:extLst>
          </p:cNvPr>
          <p:cNvSpPr>
            <a:spLocks noGrp="1"/>
          </p:cNvSpPr>
          <p:nvPr>
            <p:ph type="ftr" sz="quarter" idx="11"/>
          </p:nvPr>
        </p:nvSpPr>
        <p:spPr/>
        <p:txBody>
          <a:body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9653022B-45CF-3747-D447-0A1BE15DC04E}"/>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03179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F5E82-6A95-972C-A807-5C21CFFB0A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150D93A-2DD4-1AA9-890E-8E9A84A8534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E75375-7F91-EAB9-FFD4-EE63D830070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700BED64-4D7A-799D-73E1-C4D6DB4F28A6}"/>
              </a:ext>
            </a:extLst>
          </p:cNvPr>
          <p:cNvSpPr>
            <a:spLocks noGrp="1"/>
          </p:cNvSpPr>
          <p:nvPr>
            <p:ph type="ftr" sz="quarter" idx="11"/>
          </p:nvPr>
        </p:nvSpPr>
        <p:spPr/>
        <p:txBody>
          <a:body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4B23A8E3-5DE7-1080-27CB-9A613FE2C6A9}"/>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352100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9E09-27D2-B995-B49B-01C3603E939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7FEBB26-F6CA-2AD6-8F27-AC312666FE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A86F2E4-D761-A1F3-90EA-16E49C471A80}"/>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E7F2335-60DD-0F17-53D0-F4B4E9A08CE3}"/>
              </a:ext>
            </a:extLst>
          </p:cNvPr>
          <p:cNvSpPr>
            <a:spLocks noGrp="1"/>
          </p:cNvSpPr>
          <p:nvPr>
            <p:ph type="ftr" sz="quarter" idx="11"/>
          </p:nvPr>
        </p:nvSpPr>
        <p:spPr/>
        <p:txBody>
          <a:body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D154FEDC-34CB-1D74-CE99-1C54FFF219EA}"/>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60144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866BF-F76D-2242-7CBF-AF061CFF042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DBC7285-5743-5815-D509-8D7F7674C24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90C98E0-F96E-649B-FA18-ADD9A77B858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97416D9-BC6C-3AA5-7130-D78B1A3D0F8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0DE8707C-D4A6-1905-5FCB-0C24DFDD6A55}"/>
              </a:ext>
            </a:extLst>
          </p:cNvPr>
          <p:cNvSpPr>
            <a:spLocks noGrp="1"/>
          </p:cNvSpPr>
          <p:nvPr>
            <p:ph type="ftr" sz="quarter" idx="11"/>
          </p:nvPr>
        </p:nvSpPr>
        <p:spPr/>
        <p:txBody>
          <a:bodyPr/>
          <a:lstStyle/>
          <a:p>
            <a:r>
              <a:rPr lang="de-DE"/>
              <a:t>NNL  |  Strategieworkshop  |  Fulda, 18. bis 19. September 2023</a:t>
            </a:r>
          </a:p>
        </p:txBody>
      </p:sp>
      <p:sp>
        <p:nvSpPr>
          <p:cNvPr id="7" name="Foliennummernplatzhalter 6">
            <a:extLst>
              <a:ext uri="{FF2B5EF4-FFF2-40B4-BE49-F238E27FC236}">
                <a16:creationId xmlns:a16="http://schemas.microsoft.com/office/drawing/2014/main" id="{7FEAF9F6-7893-166F-CC37-6250555B2E1B}"/>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176339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F4DC5-CAFE-1E2A-27C0-EBCF9E2F66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00B337-A92F-161E-C600-7B9D009DD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1207203-2101-7D4A-FAA5-A7C3EADE72B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D4C1A13-37A9-1E90-012D-CE1118677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FE4A1BB-8573-0A70-DA7D-0B99B74055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9E1F874-B818-6C6E-0FE7-F8378D2FE0D1}"/>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F6826C19-69CE-E4F8-E1FB-5C4CB07E62C1}"/>
              </a:ext>
            </a:extLst>
          </p:cNvPr>
          <p:cNvSpPr>
            <a:spLocks noGrp="1"/>
          </p:cNvSpPr>
          <p:nvPr>
            <p:ph type="ftr" sz="quarter" idx="11"/>
          </p:nvPr>
        </p:nvSpPr>
        <p:spPr/>
        <p:txBody>
          <a:bodyPr/>
          <a:lstStyle/>
          <a:p>
            <a:r>
              <a:rPr lang="de-DE"/>
              <a:t>NNL  |  Strategieworkshop  |  Fulda, 18. bis 19. September 2023</a:t>
            </a:r>
          </a:p>
        </p:txBody>
      </p:sp>
      <p:sp>
        <p:nvSpPr>
          <p:cNvPr id="9" name="Foliennummernplatzhalter 8">
            <a:extLst>
              <a:ext uri="{FF2B5EF4-FFF2-40B4-BE49-F238E27FC236}">
                <a16:creationId xmlns:a16="http://schemas.microsoft.com/office/drawing/2014/main" id="{711A3D53-1792-0AC1-7B74-657ACA1D91D6}"/>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02965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4989A-4FBE-EE5C-464E-4D6F0B185D0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C14A763-41EF-0276-B6E5-1BE8EAFE0DA5}"/>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63A69C37-AFCA-893B-3CAA-38292A709F5C}"/>
              </a:ext>
            </a:extLst>
          </p:cNvPr>
          <p:cNvSpPr>
            <a:spLocks noGrp="1"/>
          </p:cNvSpPr>
          <p:nvPr>
            <p:ph type="ftr" sz="quarter" idx="11"/>
          </p:nvPr>
        </p:nvSpPr>
        <p:spPr/>
        <p:txBody>
          <a:bodyPr/>
          <a:lstStyle/>
          <a:p>
            <a:r>
              <a:rPr lang="de-DE"/>
              <a:t>NNL  |  Strategieworkshop  |  Fulda, 18. bis 19. September 2023</a:t>
            </a:r>
          </a:p>
        </p:txBody>
      </p:sp>
      <p:sp>
        <p:nvSpPr>
          <p:cNvPr id="5" name="Foliennummernplatzhalter 4">
            <a:extLst>
              <a:ext uri="{FF2B5EF4-FFF2-40B4-BE49-F238E27FC236}">
                <a16:creationId xmlns:a16="http://schemas.microsoft.com/office/drawing/2014/main" id="{95054386-120B-37EB-3F8D-DE7905BB1CCA}"/>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25805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B0B246-FBDA-D050-9AA7-AF49EBD34004}"/>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AD4E7312-4ED7-787D-A80E-0F5D58F3438F}"/>
              </a:ext>
            </a:extLst>
          </p:cNvPr>
          <p:cNvSpPr>
            <a:spLocks noGrp="1"/>
          </p:cNvSpPr>
          <p:nvPr>
            <p:ph type="ftr" sz="quarter" idx="11"/>
          </p:nvPr>
        </p:nvSpPr>
        <p:spPr/>
        <p:txBody>
          <a:bodyPr/>
          <a:lstStyle/>
          <a:p>
            <a:r>
              <a:rPr lang="de-DE"/>
              <a:t>NNL  |  Strategieworkshop  |  Fulda, 18. bis 19. September 2023</a:t>
            </a:r>
          </a:p>
        </p:txBody>
      </p:sp>
      <p:sp>
        <p:nvSpPr>
          <p:cNvPr id="4" name="Foliennummernplatzhalter 3">
            <a:extLst>
              <a:ext uri="{FF2B5EF4-FFF2-40B4-BE49-F238E27FC236}">
                <a16:creationId xmlns:a16="http://schemas.microsoft.com/office/drawing/2014/main" id="{41128823-8443-3FB9-AA9C-708A2950899F}"/>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45552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unteres-Dritt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4437112"/>
            <a:ext cx="8424862" cy="1371749"/>
          </a:xfrm>
        </p:spPr>
        <p:txBody>
          <a:bodyPr anchor="b"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813375040"/>
      </p:ext>
    </p:extLst>
  </p:cSld>
  <p:clrMapOvr>
    <a:masterClrMapping/>
  </p:clrMapOvr>
  <p:transition/>
  <p:extLst>
    <p:ext uri="{DCECCB84-F9BA-43D5-87BE-67443E8EF086}">
      <p15:sldGuideLst xmlns:p15="http://schemas.microsoft.com/office/powerpoint/2012/main">
        <p15:guide id="1" pos="3840" userDrawn="1">
          <p15:clr>
            <a:srgbClr val="FBAE40"/>
          </p15:clr>
        </p15:guide>
        <p15:guide id="7" orient="horz" pos="3612" userDrawn="1">
          <p15:clr>
            <a:srgbClr val="FDE53C"/>
          </p15:clr>
        </p15:guide>
        <p15:guide id="8" pos="5518" userDrawn="1">
          <p15:clr>
            <a:srgbClr val="FDE53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5CF-A932-2A09-DDEA-C1D660CCC0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C02B829-6C8A-5A18-1CD5-184295692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A6FFA53-8EF9-C808-186E-AF7448A9B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76126B-F9A4-1DDD-5483-33D3C2201553}"/>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0A8C9D7F-013E-6ECA-BDD9-6554D5E046EB}"/>
              </a:ext>
            </a:extLst>
          </p:cNvPr>
          <p:cNvSpPr>
            <a:spLocks noGrp="1"/>
          </p:cNvSpPr>
          <p:nvPr>
            <p:ph type="ftr" sz="quarter" idx="11"/>
          </p:nvPr>
        </p:nvSpPr>
        <p:spPr/>
        <p:txBody>
          <a:bodyPr/>
          <a:lstStyle/>
          <a:p>
            <a:r>
              <a:rPr lang="de-DE"/>
              <a:t>NNL  |  Strategieworkshop  |  Fulda, 18. bis 19. September 2023</a:t>
            </a:r>
          </a:p>
        </p:txBody>
      </p:sp>
      <p:sp>
        <p:nvSpPr>
          <p:cNvPr id="7" name="Foliennummernplatzhalter 6">
            <a:extLst>
              <a:ext uri="{FF2B5EF4-FFF2-40B4-BE49-F238E27FC236}">
                <a16:creationId xmlns:a16="http://schemas.microsoft.com/office/drawing/2014/main" id="{918D48D0-FCE9-A688-5BA3-6E36DD5A9CF2}"/>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066749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C64A1-3F5F-5597-2AFE-BF1EFF8178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A8303BD-1DE0-6A03-B49C-EF908CD0E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8A5D4E2-8502-F3DD-BA78-7243C64B2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9FB2196-2267-C3C6-9A24-34EB2869380B}"/>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8F89943F-E884-A5B0-CE13-FED73A9E8241}"/>
              </a:ext>
            </a:extLst>
          </p:cNvPr>
          <p:cNvSpPr>
            <a:spLocks noGrp="1"/>
          </p:cNvSpPr>
          <p:nvPr>
            <p:ph type="ftr" sz="quarter" idx="11"/>
          </p:nvPr>
        </p:nvSpPr>
        <p:spPr/>
        <p:txBody>
          <a:bodyPr/>
          <a:lstStyle/>
          <a:p>
            <a:r>
              <a:rPr lang="de-DE"/>
              <a:t>NNL  |  Strategieworkshop  |  Fulda, 18. bis 19. September 2023</a:t>
            </a:r>
          </a:p>
        </p:txBody>
      </p:sp>
      <p:sp>
        <p:nvSpPr>
          <p:cNvPr id="7" name="Foliennummernplatzhalter 6">
            <a:extLst>
              <a:ext uri="{FF2B5EF4-FFF2-40B4-BE49-F238E27FC236}">
                <a16:creationId xmlns:a16="http://schemas.microsoft.com/office/drawing/2014/main" id="{D659C69B-F81B-7849-C90A-3026740F42EB}"/>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3672592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116A5-6595-7558-69BA-7C2AE120A4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6999F9B-6A20-94D0-EF34-A1173A74948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87ACA9-3DA6-582C-B3EF-52D58BE6EC4B}"/>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8776694C-AED3-7838-57AD-425642F13A6A}"/>
              </a:ext>
            </a:extLst>
          </p:cNvPr>
          <p:cNvSpPr>
            <a:spLocks noGrp="1"/>
          </p:cNvSpPr>
          <p:nvPr>
            <p:ph type="ftr" sz="quarter" idx="11"/>
          </p:nvPr>
        </p:nvSpPr>
        <p:spPr/>
        <p:txBody>
          <a:body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191AB662-9883-DBCD-C96E-DC31B32ED7DE}"/>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2062391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ED717B-18A9-367C-95CC-E598386A140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9EF2CBC-9031-FD0C-AA16-039E9432EC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C28A9D-AA43-80D8-3DAD-DE44DC63B98A}"/>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6C95B82E-459A-CD93-10E1-AEFB77E7B1D4}"/>
              </a:ext>
            </a:extLst>
          </p:cNvPr>
          <p:cNvSpPr>
            <a:spLocks noGrp="1"/>
          </p:cNvSpPr>
          <p:nvPr>
            <p:ph type="ftr" sz="quarter" idx="11"/>
          </p:nvPr>
        </p:nvSpPr>
        <p:spPr/>
        <p:txBody>
          <a:body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B37BC085-9633-7061-C596-4EA25C8AA6E8}"/>
              </a:ext>
            </a:extLst>
          </p:cNvPr>
          <p:cNvSpPr>
            <a:spLocks noGrp="1"/>
          </p:cNvSpPr>
          <p:nvPr>
            <p:ph type="sldNum" sz="quarter" idx="12"/>
          </p:nvPr>
        </p:nvSpPr>
        <p:spPr/>
        <p:txBody>
          <a:bodyPr/>
          <a:lstStyle/>
          <a:p>
            <a:fld id="{BD5B154F-0213-4C98-8091-76660704BC96}" type="slidenum">
              <a:rPr lang="de-DE" smtClean="0"/>
              <a:t>‹Nr.›</a:t>
            </a:fld>
            <a:endParaRPr lang="de-DE"/>
          </a:p>
        </p:txBody>
      </p:sp>
    </p:spTree>
    <p:extLst>
      <p:ext uri="{BB962C8B-B14F-4D97-AF65-F5344CB8AC3E}">
        <p14:creationId xmlns:p14="http://schemas.microsoft.com/office/powerpoint/2010/main" val="330358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_Titelfolie-Unten-Mitt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4005064"/>
            <a:ext cx="8424862" cy="1371749"/>
          </a:xfrm>
        </p:spPr>
        <p:txBody>
          <a:bodyPr anchor="b"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5535064"/>
            <a:ext cx="8424862"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2919857182"/>
      </p:ext>
    </p:extLst>
  </p:cSld>
  <p:clrMapOvr>
    <a:masterClrMapping/>
  </p:clrMapOvr>
  <p:transition/>
  <p:extLst>
    <p:ext uri="{DCECCB84-F9BA-43D5-87BE-67443E8EF086}">
      <p15:sldGuideLst xmlns:p15="http://schemas.microsoft.com/office/powerpoint/2012/main">
        <p15:guide id="1" pos="3840">
          <p15:clr>
            <a:srgbClr val="FBAE40"/>
          </p15:clr>
        </p15:guide>
        <p15:guide id="7" orient="horz" pos="3612">
          <p15:clr>
            <a:srgbClr val="FDE53C"/>
          </p15:clr>
        </p15:guide>
        <p15:guide id="8" pos="5518">
          <p15:clr>
            <a:srgbClr val="FDE53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folie-unteres-Dritt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4437112"/>
            <a:ext cx="8424862" cy="1371749"/>
          </a:xfrm>
        </p:spPr>
        <p:txBody>
          <a:bodyPr anchor="b"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853278678"/>
      </p:ext>
    </p:extLst>
  </p:cSld>
  <p:clrMapOvr>
    <a:masterClrMapping/>
  </p:clrMapOvr>
  <p:transition/>
  <p:extLst>
    <p:ext uri="{DCECCB84-F9BA-43D5-87BE-67443E8EF086}">
      <p15:sldGuideLst xmlns:p15="http://schemas.microsoft.com/office/powerpoint/2012/main">
        <p15:guide id="1" pos="3840">
          <p15:clr>
            <a:srgbClr val="FBAE40"/>
          </p15:clr>
        </p15:guide>
        <p15:guide id="7" orient="horz" pos="3612">
          <p15:clr>
            <a:srgbClr val="FDE53C"/>
          </p15:clr>
        </p15:guide>
        <p15:guide id="8" pos="5518">
          <p15:clr>
            <a:srgbClr val="FDE53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elfolie-Oben-Mitt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552292"/>
            <a:ext cx="8280400" cy="1076508"/>
          </a:xfrm>
        </p:spPr>
        <p:txBody>
          <a:bodyPr anchor="t"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1807070"/>
            <a:ext cx="8280871"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4117155745"/>
      </p:ext>
    </p:extLst>
  </p:cSld>
  <p:clrMapOvr>
    <a:masterClrMapping/>
  </p:clrMapOvr>
  <p:transition/>
  <p:extLst>
    <p:ext uri="{DCECCB84-F9BA-43D5-87BE-67443E8EF086}">
      <p15:sldGuideLst xmlns:p15="http://schemas.microsoft.com/office/powerpoint/2012/main">
        <p15:guide id="1" pos="3840">
          <p15:clr>
            <a:srgbClr val="FBAE40"/>
          </p15:clr>
        </p15:guide>
        <p15:guide id="7" orient="horz" pos="3612">
          <p15:clr>
            <a:srgbClr val="FDE53C"/>
          </p15:clr>
        </p15:guide>
        <p15:guide id="8" pos="5518">
          <p15:clr>
            <a:srgbClr val="FDE53C"/>
          </p15:clr>
        </p15:guide>
        <p15:guide id="9" orient="horz" pos="618">
          <p15:clr>
            <a:srgbClr val="FDE53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elfolie-oberes-Dritt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560698"/>
            <a:ext cx="8280400" cy="492038"/>
          </a:xfrm>
        </p:spPr>
        <p:txBody>
          <a:bodyPr anchor="t"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1199017"/>
            <a:ext cx="8280871"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2186128711"/>
      </p:ext>
    </p:extLst>
  </p:cSld>
  <p:clrMapOvr>
    <a:masterClrMapping/>
  </p:clrMapOvr>
  <p:transition/>
  <p:extLst>
    <p:ext uri="{DCECCB84-F9BA-43D5-87BE-67443E8EF086}">
      <p15:sldGuideLst xmlns:p15="http://schemas.microsoft.com/office/powerpoint/2012/main">
        <p15:guide id="1" pos="3840">
          <p15:clr>
            <a:srgbClr val="FBAE40"/>
          </p15:clr>
        </p15:guide>
        <p15:guide id="7" orient="horz" pos="3612">
          <p15:clr>
            <a:srgbClr val="FDE53C"/>
          </p15:clr>
        </p15:guide>
        <p15:guide id="8" pos="5518">
          <p15:clr>
            <a:srgbClr val="FDE53C"/>
          </p15:clr>
        </p15:guide>
        <p15:guide id="9" orient="horz" pos="618">
          <p15:clr>
            <a:srgbClr val="FDE53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_Agenda">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08D439-5A2C-FF45-BB3E-131347EE7AFA}"/>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2" name="Titel 1"/>
          <p:cNvSpPr>
            <a:spLocks noGrp="1"/>
          </p:cNvSpPr>
          <p:nvPr>
            <p:ph type="title" hasCustomPrompt="1"/>
          </p:nvPr>
        </p:nvSpPr>
        <p:spPr>
          <a:xfrm>
            <a:off x="479425" y="476250"/>
            <a:ext cx="7345337" cy="1080542"/>
          </a:xfrm>
          <a:noFill/>
          <a:ln>
            <a:noFill/>
          </a:ln>
          <a:effectLst/>
        </p:spPr>
        <p:txBody>
          <a:bodyPr vert="horz" wrap="square" lIns="0" tIns="0" rIns="0" bIns="0" numCol="1" anchor="t" anchorCtr="0" compatLnSpc="1">
            <a:prstTxWarp prst="textNoShape">
              <a:avLst/>
            </a:prstTxWarp>
          </a:bodyPr>
          <a:lstStyle>
            <a:lvl1pPr>
              <a:lnSpc>
                <a:spcPct val="110000"/>
              </a:lnSpc>
              <a:spcBef>
                <a:spcPts val="0"/>
              </a:spcBef>
              <a:defRPr lang="de-DE">
                <a:solidFill>
                  <a:schemeClr val="bg1"/>
                </a:solidFill>
              </a:defRPr>
            </a:lvl1pPr>
          </a:lstStyle>
          <a:p>
            <a:pPr lvl="0">
              <a:lnSpc>
                <a:spcPts val="5250"/>
              </a:lnSpc>
              <a:spcBef>
                <a:spcPts val="0"/>
              </a:spcBef>
            </a:pPr>
            <a:br>
              <a:rPr lang="de-DE" dirty="0"/>
            </a:br>
            <a:r>
              <a:rPr lang="de-DE" dirty="0"/>
              <a:t>Mastertitelformat bearbeiten</a:t>
            </a:r>
          </a:p>
        </p:txBody>
      </p:sp>
      <p:sp>
        <p:nvSpPr>
          <p:cNvPr id="6" name="Textplatzhalter 5">
            <a:extLst>
              <a:ext uri="{FF2B5EF4-FFF2-40B4-BE49-F238E27FC236}">
                <a16:creationId xmlns:a16="http://schemas.microsoft.com/office/drawing/2014/main" id="{FF31AA66-F710-854F-9D62-A8A52937CC15}"/>
              </a:ext>
            </a:extLst>
          </p:cNvPr>
          <p:cNvSpPr>
            <a:spLocks noGrp="1"/>
          </p:cNvSpPr>
          <p:nvPr>
            <p:ph type="body" sz="quarter" idx="10"/>
          </p:nvPr>
        </p:nvSpPr>
        <p:spPr>
          <a:xfrm>
            <a:off x="479425" y="2060848"/>
            <a:ext cx="11233150" cy="4320902"/>
          </a:xfrm>
        </p:spPr>
        <p:txBody>
          <a:bodyPr numCol="2" spcCol="360000"/>
          <a:lstStyle>
            <a:lvl1pPr indent="-349200">
              <a:buSzPct val="90000"/>
              <a:buFont typeface="Courier New" panose="02070309020205020404" pitchFamily="49" charset="0"/>
              <a:buChar char="o"/>
              <a:defRPr sz="2000" b="1">
                <a:solidFill>
                  <a:schemeClr val="bg1"/>
                </a:solidFill>
              </a:defRPr>
            </a:lvl1pPr>
            <a:lvl2pPr marL="529200" indent="-349200">
              <a:buSzPct val="90000"/>
              <a:buFont typeface="Courier New" panose="02070309020205020404" pitchFamily="49" charset="0"/>
              <a:buChar char="o"/>
              <a:defRPr sz="2000" b="1">
                <a:solidFill>
                  <a:schemeClr val="bg1"/>
                </a:solidFill>
              </a:defRPr>
            </a:lvl2pPr>
            <a:lvl3pPr marL="708175" indent="-349200">
              <a:buSzPct val="90000"/>
              <a:buFont typeface="Courier New" panose="02070309020205020404" pitchFamily="49" charset="0"/>
              <a:buChar char="o"/>
              <a:defRPr sz="2000" b="1">
                <a:solidFill>
                  <a:schemeClr val="bg1"/>
                </a:solidFill>
              </a:defRPr>
            </a:lvl3pPr>
            <a:lvl4pPr marL="889200" indent="-349200">
              <a:buSzPct val="90000"/>
              <a:buFont typeface="Courier New" panose="02070309020205020404" pitchFamily="49" charset="0"/>
              <a:buChar char="o"/>
              <a:defRPr sz="2000" b="1">
                <a:solidFill>
                  <a:schemeClr val="bg1"/>
                </a:solidFill>
              </a:defRPr>
            </a:lvl4pPr>
            <a:lvl5pPr marL="1069200" indent="-349200">
              <a:buSzPct val="90000"/>
              <a:buFont typeface="Courier New" panose="02070309020205020404" pitchFamily="49" charset="0"/>
              <a:buChar char="o"/>
              <a:defRPr sz="2000" b="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164184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0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9424" y="476250"/>
            <a:ext cx="11233149" cy="1079402"/>
          </a:xfrm>
          <a:noFill/>
          <a:ln>
            <a:noFill/>
          </a:ln>
          <a:effectLst/>
        </p:spPr>
        <p:txBody>
          <a:bodyPr vert="horz" wrap="square" lIns="0" tIns="0" rIns="0" bIns="0" numCol="1" anchor="b" anchorCtr="0" compatLnSpc="1">
            <a:prstTxWarp prst="textNoShape">
              <a:avLst/>
            </a:prstTxWarp>
            <a:noAutofit/>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11233149" cy="3601541"/>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6" name="Inhaltsplatzhalter 2">
            <a:extLst>
              <a:ext uri="{FF2B5EF4-FFF2-40B4-BE49-F238E27FC236}">
                <a16:creationId xmlns:a16="http://schemas.microsoft.com/office/drawing/2014/main" id="{110D5610-E1AB-6A41-9A28-3D6DC170A34F}"/>
              </a:ext>
            </a:extLst>
          </p:cNvPr>
          <p:cNvSpPr>
            <a:spLocks noGrp="1"/>
          </p:cNvSpPr>
          <p:nvPr>
            <p:ph idx="12"/>
          </p:nvPr>
        </p:nvSpPr>
        <p:spPr>
          <a:xfrm>
            <a:off x="479425" y="1447621"/>
            <a:ext cx="11233149"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17039488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Oben-Mitt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552292"/>
            <a:ext cx="8280400" cy="1076508"/>
          </a:xfrm>
        </p:spPr>
        <p:txBody>
          <a:bodyPr anchor="t"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1807070"/>
            <a:ext cx="8280871"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1120205574"/>
      </p:ext>
    </p:extLst>
  </p:cSld>
  <p:clrMapOvr>
    <a:masterClrMapping/>
  </p:clrMapOvr>
  <p:transition/>
  <p:extLst>
    <p:ext uri="{DCECCB84-F9BA-43D5-87BE-67443E8EF086}">
      <p15:sldGuideLst xmlns:p15="http://schemas.microsoft.com/office/powerpoint/2012/main">
        <p15:guide id="1" pos="3840" userDrawn="1">
          <p15:clr>
            <a:srgbClr val="FBAE40"/>
          </p15:clr>
        </p15:guide>
        <p15:guide id="7" orient="horz" pos="3612" userDrawn="1">
          <p15:clr>
            <a:srgbClr val="FDE53C"/>
          </p15:clr>
        </p15:guide>
        <p15:guide id="8" pos="5518" userDrawn="1">
          <p15:clr>
            <a:srgbClr val="FDE53C"/>
          </p15:clr>
        </p15:guide>
        <p15:guide id="9" orient="horz" pos="618" userDrawn="1">
          <p15:clr>
            <a:srgbClr val="FDE53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Titel und Inhalt zwei Spalten">
    <p:spTree>
      <p:nvGrpSpPr>
        <p:cNvPr id="1" name=""/>
        <p:cNvGrpSpPr/>
        <p:nvPr/>
      </p:nvGrpSpPr>
      <p:grpSpPr>
        <a:xfrm>
          <a:off x="0" y="0"/>
          <a:ext cx="0" cy="0"/>
          <a:chOff x="0" y="0"/>
          <a:chExt cx="0" cy="0"/>
        </a:xfrm>
      </p:grpSpPr>
      <p:sp>
        <p:nvSpPr>
          <p:cNvPr id="2" name="Titel 1"/>
          <p:cNvSpPr>
            <a:spLocks noGrp="1"/>
          </p:cNvSpPr>
          <p:nvPr>
            <p:ph type="title"/>
          </p:nvPr>
        </p:nvSpPr>
        <p:spPr>
          <a:xfrm>
            <a:off x="479424" y="476672"/>
            <a:ext cx="11233149" cy="1080120"/>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80506"/>
            <a:ext cx="5469182" cy="3600826"/>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4576"/>
            <a:ext cx="5469182"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8" name="Inhaltsplatzhalter 2">
            <a:extLst>
              <a:ext uri="{FF2B5EF4-FFF2-40B4-BE49-F238E27FC236}">
                <a16:creationId xmlns:a16="http://schemas.microsoft.com/office/drawing/2014/main" id="{E02A6017-755D-744A-8C8F-CB9F3C05CEAA}"/>
              </a:ext>
            </a:extLst>
          </p:cNvPr>
          <p:cNvSpPr>
            <a:spLocks noGrp="1"/>
          </p:cNvSpPr>
          <p:nvPr>
            <p:ph idx="14"/>
          </p:nvPr>
        </p:nvSpPr>
        <p:spPr>
          <a:xfrm>
            <a:off x="6243395" y="1444576"/>
            <a:ext cx="5469182"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9" name="Inhaltsplatzhalter 2">
            <a:extLst>
              <a:ext uri="{FF2B5EF4-FFF2-40B4-BE49-F238E27FC236}">
                <a16:creationId xmlns:a16="http://schemas.microsoft.com/office/drawing/2014/main" id="{464C50BE-9E21-9E46-B251-9884BC539E94}"/>
              </a:ext>
            </a:extLst>
          </p:cNvPr>
          <p:cNvSpPr>
            <a:spLocks noGrp="1"/>
          </p:cNvSpPr>
          <p:nvPr>
            <p:ph idx="15"/>
          </p:nvPr>
        </p:nvSpPr>
        <p:spPr>
          <a:xfrm>
            <a:off x="6243094" y="2780504"/>
            <a:ext cx="5469182" cy="3600826"/>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21279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Titel und Inhal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79425" y="476250"/>
            <a:ext cx="5040512" cy="1079401"/>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5040511" cy="3601542"/>
          </a:xfrm>
        </p:spPr>
        <p:txBody>
          <a:bodyPr/>
          <a:lstStyle>
            <a:lvl1pPr marL="349200" indent="-349200">
              <a:buFont typeface="Courier New" panose="02070309020205020404" pitchFamily="49" charset="0"/>
              <a:buChar char="o"/>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749"/>
            <a:ext cx="5469182" cy="475901"/>
          </a:xfr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3857"/>
            <a:ext cx="5040511" cy="1310231"/>
          </a:xfrm>
        </p:spPr>
        <p:txBody>
          <a:bodyPr wrap="square"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8" name="Diagrammplatzhalter 7">
            <a:extLst>
              <a:ext uri="{FF2B5EF4-FFF2-40B4-BE49-F238E27FC236}">
                <a16:creationId xmlns:a16="http://schemas.microsoft.com/office/drawing/2014/main" id="{FDCA435F-2E62-BA4D-AAB5-1360EB4EAC7E}"/>
              </a:ext>
            </a:extLst>
          </p:cNvPr>
          <p:cNvSpPr>
            <a:spLocks noGrp="1"/>
          </p:cNvSpPr>
          <p:nvPr>
            <p:ph type="chart" sz="quarter" idx="14"/>
          </p:nvPr>
        </p:nvSpPr>
        <p:spPr>
          <a:xfrm>
            <a:off x="6095999" y="476249"/>
            <a:ext cx="5616576" cy="5905080"/>
          </a:xfrm>
          <a:ln w="3175">
            <a:solidFill>
              <a:schemeClr val="tx2"/>
            </a:solidFill>
          </a:ln>
        </p:spPr>
        <p:txBody>
          <a:bodyPr/>
          <a:lstStyle/>
          <a:p>
            <a:r>
              <a:rPr lang="de-DE"/>
              <a:t>Diagramm durch Klicken auf Symbol hinzufügen</a:t>
            </a:r>
            <a:endParaRPr lang="de-DE" dirty="0"/>
          </a:p>
        </p:txBody>
      </p:sp>
      <p:sp>
        <p:nvSpPr>
          <p:cNvPr id="9" name="Inhaltsplatzhalter 2">
            <a:extLst>
              <a:ext uri="{FF2B5EF4-FFF2-40B4-BE49-F238E27FC236}">
                <a16:creationId xmlns:a16="http://schemas.microsoft.com/office/drawing/2014/main" id="{D1200D09-7ECB-F542-8785-4A64A458D202}"/>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8246796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479425" y="476250"/>
            <a:ext cx="5040512" cy="1079401"/>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5040511" cy="3601542"/>
          </a:xfrm>
        </p:spPr>
        <p:txBody>
          <a:bodyPr/>
          <a:lstStyle>
            <a:lvl1pPr marL="349200" indent="-349200">
              <a:buFont typeface="Courier New" panose="02070309020205020404" pitchFamily="49" charset="0"/>
              <a:buChar char="o"/>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329"/>
            <a:ext cx="5469182" cy="476322"/>
          </a:xfr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3857"/>
            <a:ext cx="5040511" cy="1310231"/>
          </a:xfrm>
        </p:spPr>
        <p:txBody>
          <a:bodyPr wrap="square"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10" name="Bildplatzhalter 9">
            <a:extLst>
              <a:ext uri="{FF2B5EF4-FFF2-40B4-BE49-F238E27FC236}">
                <a16:creationId xmlns:a16="http://schemas.microsoft.com/office/drawing/2014/main" id="{BFC85329-E969-594B-8928-2B468884781D}"/>
              </a:ext>
            </a:extLst>
          </p:cNvPr>
          <p:cNvSpPr>
            <a:spLocks noGrp="1"/>
          </p:cNvSpPr>
          <p:nvPr>
            <p:ph type="pic" sz="quarter" idx="14"/>
          </p:nvPr>
        </p:nvSpPr>
        <p:spPr>
          <a:xfrm>
            <a:off x="6096000" y="476250"/>
            <a:ext cx="5616574" cy="5905500"/>
          </a:xfrm>
          <a:solidFill>
            <a:schemeClr val="bg1">
              <a:lumMod val="85000"/>
            </a:schemeClr>
          </a:solidFill>
        </p:spPr>
        <p:txBody>
          <a:bodyPr/>
          <a:lstStyle/>
          <a:p>
            <a:r>
              <a:rPr lang="de-DE"/>
              <a:t>Bild durch Klicken auf Symbol hinzufügen</a:t>
            </a:r>
            <a:endParaRPr lang="de-DE" dirty="0"/>
          </a:p>
        </p:txBody>
      </p:sp>
      <p:sp>
        <p:nvSpPr>
          <p:cNvPr id="11" name="Inhaltsplatzhalter 2">
            <a:extLst>
              <a:ext uri="{FF2B5EF4-FFF2-40B4-BE49-F238E27FC236}">
                <a16:creationId xmlns:a16="http://schemas.microsoft.com/office/drawing/2014/main" id="{03AC8153-18C1-074F-B340-8AF614B17326}"/>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41820158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Bi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281"/>
            <a:ext cx="5469182" cy="476370"/>
          </a:xfr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10" name="Bildplatzhalter 9">
            <a:extLst>
              <a:ext uri="{FF2B5EF4-FFF2-40B4-BE49-F238E27FC236}">
                <a16:creationId xmlns:a16="http://schemas.microsoft.com/office/drawing/2014/main" id="{BFC85329-E969-594B-8928-2B468884781D}"/>
              </a:ext>
            </a:extLst>
          </p:cNvPr>
          <p:cNvSpPr>
            <a:spLocks noGrp="1"/>
          </p:cNvSpPr>
          <p:nvPr>
            <p:ph type="pic" sz="quarter" idx="14"/>
          </p:nvPr>
        </p:nvSpPr>
        <p:spPr>
          <a:xfrm>
            <a:off x="0" y="0"/>
            <a:ext cx="12192000" cy="6381750"/>
          </a:xfrm>
          <a:solidFill>
            <a:schemeClr val="bg1">
              <a:lumMod val="85000"/>
            </a:schemeClr>
          </a:solidFill>
        </p:spPr>
        <p:txBody>
          <a:bodyPr/>
          <a:lstStyle/>
          <a:p>
            <a:r>
              <a:rPr lang="de-DE"/>
              <a:t>Bild durch Klicken auf Symbol hinzufügen</a:t>
            </a:r>
          </a:p>
        </p:txBody>
      </p:sp>
      <p:sp>
        <p:nvSpPr>
          <p:cNvPr id="11" name="Inhaltsplatzhalter 2">
            <a:extLst>
              <a:ext uri="{FF2B5EF4-FFF2-40B4-BE49-F238E27FC236}">
                <a16:creationId xmlns:a16="http://schemas.microsoft.com/office/drawing/2014/main" id="{03AC8153-18C1-074F-B340-8AF614B17326}"/>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28403982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Zita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08D439-5A2C-FF45-BB3E-131347EE7AFA}"/>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6" name="Textplatzhalter 5">
            <a:extLst>
              <a:ext uri="{FF2B5EF4-FFF2-40B4-BE49-F238E27FC236}">
                <a16:creationId xmlns:a16="http://schemas.microsoft.com/office/drawing/2014/main" id="{FF31AA66-F710-854F-9D62-A8A52937CC15}"/>
              </a:ext>
            </a:extLst>
          </p:cNvPr>
          <p:cNvSpPr>
            <a:spLocks noGrp="1"/>
          </p:cNvSpPr>
          <p:nvPr>
            <p:ph type="body" sz="quarter" idx="10"/>
          </p:nvPr>
        </p:nvSpPr>
        <p:spPr>
          <a:xfrm>
            <a:off x="479425" y="1628801"/>
            <a:ext cx="11233150" cy="2520280"/>
          </a:xfrm>
        </p:spPr>
        <p:txBody>
          <a:bodyPr numCol="1" spcCol="360000">
            <a:spAutoFit/>
          </a:bodyPr>
          <a:lstStyle>
            <a:lvl1pPr marL="0" indent="0" algn="ctr">
              <a:buSzPct val="90000"/>
              <a:buFont typeface="Arial" panose="020B0604020202020204" pitchFamily="34" charset="0"/>
              <a:buNone/>
              <a:defRPr sz="3000" b="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ctr">
              <a:buSzPct val="90000"/>
              <a:buFont typeface="Courier New" panose="02070309020205020404" pitchFamily="49" charset="0"/>
              <a:buNone/>
              <a:defRPr sz="3000" b="0" i="1">
                <a:solidFill>
                  <a:schemeClr val="bg1"/>
                </a:solidFill>
              </a:defRPr>
            </a:lvl2pPr>
            <a:lvl3pPr marL="0" indent="0" algn="ctr">
              <a:buSzPct val="90000"/>
              <a:buFont typeface="Courier New" panose="02070309020205020404" pitchFamily="49" charset="0"/>
              <a:buNone/>
              <a:defRPr sz="3000" b="0" i="1">
                <a:solidFill>
                  <a:schemeClr val="bg1"/>
                </a:solidFill>
              </a:defRPr>
            </a:lvl3pPr>
            <a:lvl4pPr marL="0" indent="0" algn="ctr">
              <a:buSzPct val="90000"/>
              <a:buFont typeface="Courier New" panose="02070309020205020404" pitchFamily="49" charset="0"/>
              <a:buNone/>
              <a:defRPr sz="3000" b="0" i="1">
                <a:solidFill>
                  <a:schemeClr val="bg1"/>
                </a:solidFill>
              </a:defRPr>
            </a:lvl4pPr>
            <a:lvl5pPr marL="0" indent="0" algn="ctr">
              <a:buSzPct val="90000"/>
              <a:buFont typeface="Courier New" panose="02070309020205020404" pitchFamily="49" charset="0"/>
              <a:buNone/>
              <a:defRPr sz="3000" b="0" i="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29EEC95-0E21-1842-B90F-504DED19C8AB}"/>
              </a:ext>
            </a:extLst>
          </p:cNvPr>
          <p:cNvSpPr>
            <a:spLocks noGrp="1"/>
          </p:cNvSpPr>
          <p:nvPr>
            <p:ph type="body" sz="quarter" idx="11"/>
          </p:nvPr>
        </p:nvSpPr>
        <p:spPr>
          <a:xfrm>
            <a:off x="6011421" y="4160544"/>
            <a:ext cx="5688583" cy="1342996"/>
          </a:xfrm>
        </p:spPr>
        <p:txBody>
          <a:bodyPr anchor="t" anchorCtr="0">
            <a:spAutoFit/>
          </a:bodyPr>
          <a:lstStyle>
            <a:lvl1pPr marL="0" indent="0" algn="r">
              <a:buFont typeface="Arial" panose="020B0604020202020204" pitchFamily="34" charset="0"/>
              <a:buNone/>
              <a:defRPr>
                <a:solidFill>
                  <a:schemeClr val="bg1"/>
                </a:solidFill>
              </a:defRPr>
            </a:lvl1pPr>
            <a:lvl2pPr marL="0" indent="0" algn="r">
              <a:buFont typeface="Arial" panose="020B0604020202020204" pitchFamily="34" charset="0"/>
              <a:buNone/>
              <a:defRPr>
                <a:solidFill>
                  <a:schemeClr val="bg1"/>
                </a:solidFill>
              </a:defRPr>
            </a:lvl2pPr>
            <a:lvl3pPr marL="0" indent="0" algn="r">
              <a:buFont typeface="Arial" panose="020B0604020202020204" pitchFamily="34" charset="0"/>
              <a:buNone/>
              <a:defRPr>
                <a:solidFill>
                  <a:schemeClr val="bg1"/>
                </a:solidFill>
              </a:defRPr>
            </a:lvl3pPr>
            <a:lvl4pPr marL="0" indent="0" algn="r">
              <a:buFont typeface="Arial" panose="020B0604020202020204" pitchFamily="34" charset="0"/>
              <a:buNone/>
              <a:defRPr>
                <a:solidFill>
                  <a:schemeClr val="bg1"/>
                </a:solidFill>
              </a:defRPr>
            </a:lvl4pPr>
            <a:lvl5pPr marL="0" indent="0" algn="r">
              <a:buFont typeface="Arial" panose="020B0604020202020204" pitchFamily="34"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423171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4_En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D066DB2-0546-4242-B07E-E81DDFA58552}"/>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2" name="Titel 1">
            <a:extLst>
              <a:ext uri="{FF2B5EF4-FFF2-40B4-BE49-F238E27FC236}">
                <a16:creationId xmlns:a16="http://schemas.microsoft.com/office/drawing/2014/main" id="{D9AC9BCB-5E9C-114D-9E81-D77ADD642218}"/>
              </a:ext>
            </a:extLst>
          </p:cNvPr>
          <p:cNvSpPr>
            <a:spLocks noGrp="1"/>
          </p:cNvSpPr>
          <p:nvPr>
            <p:ph type="title"/>
          </p:nvPr>
        </p:nvSpPr>
        <p:spPr>
          <a:xfrm>
            <a:off x="479425" y="2564904"/>
            <a:ext cx="7345338" cy="216024"/>
          </a:xfrm>
        </p:spPr>
        <p:txBody>
          <a:bodyPr/>
          <a:lstStyle>
            <a:lvl1pPr>
              <a:defRPr sz="160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4A433AFC-EB49-404F-A011-95969A8AE544}"/>
              </a:ext>
            </a:extLst>
          </p:cNvPr>
          <p:cNvSpPr>
            <a:spLocks noGrp="1"/>
          </p:cNvSpPr>
          <p:nvPr>
            <p:ph type="body" sz="quarter" idx="10"/>
          </p:nvPr>
        </p:nvSpPr>
        <p:spPr>
          <a:xfrm>
            <a:off x="479425" y="2852936"/>
            <a:ext cx="7345362" cy="1584325"/>
          </a:xfrm>
        </p:spPr>
        <p:txBody>
          <a:bodyPr/>
          <a:lstStyle>
            <a:lvl1pPr marL="0" indent="0">
              <a:buFont typeface="Courier New" panose="02070309020205020404" pitchFamily="49" charset="0"/>
              <a:buNone/>
              <a:defRPr>
                <a:solidFill>
                  <a:schemeClr val="bg1"/>
                </a:solidFill>
              </a:defRPr>
            </a:lvl1pPr>
            <a:lvl2pPr marL="180000" indent="0">
              <a:buFont typeface="Courier New" panose="02070309020205020404" pitchFamily="49" charset="0"/>
              <a:buNone/>
              <a:defRPr>
                <a:solidFill>
                  <a:schemeClr val="bg1"/>
                </a:solidFill>
              </a:defRPr>
            </a:lvl2pPr>
            <a:lvl3pPr marL="358975" indent="0">
              <a:buFont typeface="Courier New" panose="02070309020205020404" pitchFamily="49" charset="0"/>
              <a:buNone/>
              <a:defRPr>
                <a:solidFill>
                  <a:schemeClr val="bg1"/>
                </a:solidFill>
              </a:defRPr>
            </a:lvl3pPr>
            <a:lvl4pPr marL="540000" indent="0">
              <a:buFont typeface="Courier New" panose="02070309020205020404" pitchFamily="49" charset="0"/>
              <a:buNone/>
              <a:defRPr>
                <a:solidFill>
                  <a:schemeClr val="bg1"/>
                </a:solidFill>
              </a:defRPr>
            </a:lvl4pPr>
            <a:lvl5pPr marL="720000" indent="0">
              <a:buFont typeface="Courier New" panose="02070309020205020404" pitchFamily="49"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5">
            <a:extLst>
              <a:ext uri="{FF2B5EF4-FFF2-40B4-BE49-F238E27FC236}">
                <a16:creationId xmlns:a16="http://schemas.microsoft.com/office/drawing/2014/main" id="{12C25416-A97E-1643-8429-E001ECEC98FB}"/>
              </a:ext>
            </a:extLst>
          </p:cNvPr>
          <p:cNvSpPr>
            <a:spLocks noGrp="1"/>
          </p:cNvSpPr>
          <p:nvPr>
            <p:ph type="body" sz="quarter" idx="11"/>
          </p:nvPr>
        </p:nvSpPr>
        <p:spPr>
          <a:xfrm>
            <a:off x="5447927" y="335081"/>
            <a:ext cx="6264647" cy="2520280"/>
          </a:xfrm>
        </p:spPr>
        <p:txBody>
          <a:bodyPr wrap="square" numCol="1" spcCol="360000">
            <a:spAutoFit/>
          </a:bodyPr>
          <a:lstStyle>
            <a:lvl1pPr marL="0" indent="0" algn="ctr">
              <a:buSzPct val="90000"/>
              <a:buFont typeface="Arial" panose="020B0604020202020204" pitchFamily="34" charset="0"/>
              <a:buNone/>
              <a:defRPr sz="3000" b="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ctr">
              <a:buSzPct val="90000"/>
              <a:buFont typeface="Courier New" panose="02070309020205020404" pitchFamily="49" charset="0"/>
              <a:buNone/>
              <a:defRPr sz="3000" b="0" i="1">
                <a:solidFill>
                  <a:schemeClr val="bg1"/>
                </a:solidFill>
              </a:defRPr>
            </a:lvl2pPr>
            <a:lvl3pPr marL="0" indent="0" algn="ctr">
              <a:buSzPct val="90000"/>
              <a:buFont typeface="Courier New" panose="02070309020205020404" pitchFamily="49" charset="0"/>
              <a:buNone/>
              <a:defRPr sz="3000" b="0" i="1">
                <a:solidFill>
                  <a:schemeClr val="bg1"/>
                </a:solidFill>
              </a:defRPr>
            </a:lvl3pPr>
            <a:lvl4pPr marL="0" indent="0" algn="ctr">
              <a:buSzPct val="90000"/>
              <a:buFont typeface="Courier New" panose="02070309020205020404" pitchFamily="49" charset="0"/>
              <a:buNone/>
              <a:defRPr sz="3000" b="0" i="1">
                <a:solidFill>
                  <a:schemeClr val="bg1"/>
                </a:solidFill>
              </a:defRPr>
            </a:lvl4pPr>
            <a:lvl5pPr marL="0" indent="0" algn="ctr">
              <a:buSzPct val="90000"/>
              <a:buFont typeface="Courier New" panose="02070309020205020404" pitchFamily="49" charset="0"/>
              <a:buNone/>
              <a:defRPr sz="3000" b="0" i="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4">
            <a:extLst>
              <a:ext uri="{FF2B5EF4-FFF2-40B4-BE49-F238E27FC236}">
                <a16:creationId xmlns:a16="http://schemas.microsoft.com/office/drawing/2014/main" id="{733B17AC-018B-2149-BA05-830543BFB225}"/>
              </a:ext>
            </a:extLst>
          </p:cNvPr>
          <p:cNvSpPr>
            <a:spLocks noGrp="1"/>
          </p:cNvSpPr>
          <p:nvPr>
            <p:ph type="body" sz="quarter" idx="12"/>
          </p:nvPr>
        </p:nvSpPr>
        <p:spPr>
          <a:xfrm>
            <a:off x="7837334" y="2852936"/>
            <a:ext cx="3875241" cy="1342996"/>
          </a:xfrm>
        </p:spPr>
        <p:txBody>
          <a:bodyPr wrap="square" anchor="t" anchorCtr="0">
            <a:spAutoFit/>
          </a:bodyPr>
          <a:lstStyle>
            <a:lvl1pPr marL="0" indent="0" algn="r">
              <a:buFont typeface="Arial" panose="020B0604020202020204" pitchFamily="34" charset="0"/>
              <a:buNone/>
              <a:defRPr>
                <a:solidFill>
                  <a:schemeClr val="bg1"/>
                </a:solidFill>
              </a:defRPr>
            </a:lvl1pPr>
            <a:lvl2pPr marL="0" indent="0" algn="r">
              <a:buFont typeface="Arial" panose="020B0604020202020204" pitchFamily="34" charset="0"/>
              <a:buNone/>
              <a:defRPr>
                <a:solidFill>
                  <a:schemeClr val="bg1"/>
                </a:solidFill>
              </a:defRPr>
            </a:lvl2pPr>
            <a:lvl3pPr marL="0" indent="0" algn="r">
              <a:buFont typeface="Arial" panose="020B0604020202020204" pitchFamily="34" charset="0"/>
              <a:buNone/>
              <a:defRPr>
                <a:solidFill>
                  <a:schemeClr val="bg1"/>
                </a:solidFill>
              </a:defRPr>
            </a:lvl3pPr>
            <a:lvl4pPr marL="0" indent="0" algn="r">
              <a:buFont typeface="Arial" panose="020B0604020202020204" pitchFamily="34" charset="0"/>
              <a:buNone/>
              <a:defRPr>
                <a:solidFill>
                  <a:schemeClr val="bg1"/>
                </a:solidFill>
              </a:defRPr>
            </a:lvl4pPr>
            <a:lvl5pPr marL="0" indent="0" algn="r">
              <a:buFont typeface="Arial" panose="020B0604020202020204" pitchFamily="34" charset="0"/>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75459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oberes-Dritt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2F0C15C-C990-7140-8F83-5FE1705D0853}"/>
              </a:ext>
            </a:extLst>
          </p:cNvPr>
          <p:cNvSpPr>
            <a:spLocks noGrp="1"/>
          </p:cNvSpPr>
          <p:nvPr>
            <p:ph type="pic" sz="quarter" idx="10"/>
          </p:nvPr>
        </p:nvSpPr>
        <p:spPr>
          <a:xfrm>
            <a:off x="0" y="0"/>
            <a:ext cx="12192000" cy="6858000"/>
          </a:xfrm>
          <a:solidFill>
            <a:schemeClr val="bg1">
              <a:lumMod val="85000"/>
            </a:schemeClr>
          </a:solidFill>
        </p:spPr>
        <p:txBody>
          <a:bodyPr/>
          <a:lstStyle/>
          <a:p>
            <a:r>
              <a:rPr lang="de-DE"/>
              <a:t>Bild durch Klicken auf Symbol hinzufügen</a:t>
            </a:r>
          </a:p>
        </p:txBody>
      </p:sp>
      <p:sp>
        <p:nvSpPr>
          <p:cNvPr id="2" name="Titel 1"/>
          <p:cNvSpPr>
            <a:spLocks noGrp="1"/>
          </p:cNvSpPr>
          <p:nvPr>
            <p:ph type="ctrTitle"/>
          </p:nvPr>
        </p:nvSpPr>
        <p:spPr>
          <a:xfrm>
            <a:off x="479425" y="560698"/>
            <a:ext cx="8280400" cy="492038"/>
          </a:xfrm>
        </p:spPr>
        <p:txBody>
          <a:bodyPr anchor="t" anchorCtr="0"/>
          <a:lstStyle>
            <a:lvl1pPr>
              <a:lnSpc>
                <a:spcPct val="110000"/>
              </a:lnSpc>
              <a:spcBef>
                <a:spcPts val="0"/>
              </a:spcBef>
              <a:defRPr sz="3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479424" y="1199017"/>
            <a:ext cx="8280871" cy="288032"/>
          </a:xfrm>
        </p:spPr>
        <p:txBody>
          <a:bodyPr/>
          <a:lstStyle>
            <a:lvl1pPr marL="0" indent="0" algn="l">
              <a:buNone/>
              <a:defRPr sz="16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4285122687"/>
      </p:ext>
    </p:extLst>
  </p:cSld>
  <p:clrMapOvr>
    <a:masterClrMapping/>
  </p:clrMapOvr>
  <p:transition/>
  <p:extLst>
    <p:ext uri="{DCECCB84-F9BA-43D5-87BE-67443E8EF086}">
      <p15:sldGuideLst xmlns:p15="http://schemas.microsoft.com/office/powerpoint/2012/main">
        <p15:guide id="1" pos="3840" userDrawn="1">
          <p15:clr>
            <a:srgbClr val="FBAE40"/>
          </p15:clr>
        </p15:guide>
        <p15:guide id="7" orient="horz" pos="3612" userDrawn="1">
          <p15:clr>
            <a:srgbClr val="FDE53C"/>
          </p15:clr>
        </p15:guide>
        <p15:guide id="8" pos="5518" userDrawn="1">
          <p15:clr>
            <a:srgbClr val="FDE53C"/>
          </p15:clr>
        </p15:guide>
        <p15:guide id="9" orient="horz" pos="618" userDrawn="1">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Agenda">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08D439-5A2C-FF45-BB3E-131347EE7AFA}"/>
              </a:ext>
            </a:extLst>
          </p:cNvPr>
          <p:cNvSpPr/>
          <p:nvPr userDrawn="1"/>
        </p:nvSpPr>
        <p:spPr bwMode="auto">
          <a:xfrm>
            <a:off x="0" y="0"/>
            <a:ext cx="12192000" cy="6858000"/>
          </a:xfrm>
          <a:prstGeom prst="rect">
            <a:avLst/>
          </a:prstGeom>
          <a:solidFill>
            <a:schemeClr val="accent4"/>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2" name="Titel 1"/>
          <p:cNvSpPr>
            <a:spLocks noGrp="1"/>
          </p:cNvSpPr>
          <p:nvPr>
            <p:ph type="title" hasCustomPrompt="1"/>
          </p:nvPr>
        </p:nvSpPr>
        <p:spPr>
          <a:xfrm>
            <a:off x="479425" y="476250"/>
            <a:ext cx="7345337" cy="1080542"/>
          </a:xfrm>
          <a:noFill/>
          <a:ln>
            <a:noFill/>
          </a:ln>
          <a:effectLst/>
        </p:spPr>
        <p:txBody>
          <a:bodyPr vert="horz" wrap="square" lIns="0" tIns="0" rIns="0" bIns="0" numCol="1" anchor="t" anchorCtr="0" compatLnSpc="1">
            <a:prstTxWarp prst="textNoShape">
              <a:avLst/>
            </a:prstTxWarp>
          </a:bodyPr>
          <a:lstStyle>
            <a:lvl1pPr>
              <a:lnSpc>
                <a:spcPct val="110000"/>
              </a:lnSpc>
              <a:spcBef>
                <a:spcPts val="0"/>
              </a:spcBef>
              <a:defRPr lang="de-DE">
                <a:solidFill>
                  <a:schemeClr val="bg1"/>
                </a:solidFill>
              </a:defRPr>
            </a:lvl1pPr>
          </a:lstStyle>
          <a:p>
            <a:pPr lvl="0">
              <a:lnSpc>
                <a:spcPts val="5250"/>
              </a:lnSpc>
              <a:spcBef>
                <a:spcPts val="0"/>
              </a:spcBef>
            </a:pPr>
            <a:br>
              <a:rPr lang="de-DE" dirty="0"/>
            </a:br>
            <a:r>
              <a:rPr lang="de-DE" dirty="0"/>
              <a:t>Mastertitelformat bearbeiten</a:t>
            </a:r>
          </a:p>
        </p:txBody>
      </p:sp>
      <p:sp>
        <p:nvSpPr>
          <p:cNvPr id="6" name="Textplatzhalter 5">
            <a:extLst>
              <a:ext uri="{FF2B5EF4-FFF2-40B4-BE49-F238E27FC236}">
                <a16:creationId xmlns:a16="http://schemas.microsoft.com/office/drawing/2014/main" id="{FF31AA66-F710-854F-9D62-A8A52937CC15}"/>
              </a:ext>
            </a:extLst>
          </p:cNvPr>
          <p:cNvSpPr>
            <a:spLocks noGrp="1"/>
          </p:cNvSpPr>
          <p:nvPr>
            <p:ph type="body" sz="quarter" idx="10"/>
          </p:nvPr>
        </p:nvSpPr>
        <p:spPr>
          <a:xfrm>
            <a:off x="479425" y="2060848"/>
            <a:ext cx="11233150" cy="4320902"/>
          </a:xfrm>
        </p:spPr>
        <p:txBody>
          <a:bodyPr numCol="2" spcCol="360000"/>
          <a:lstStyle>
            <a:lvl1pPr indent="-349200">
              <a:buSzPct val="90000"/>
              <a:buFont typeface="Courier New" panose="02070309020205020404" pitchFamily="49" charset="0"/>
              <a:buChar char="o"/>
              <a:defRPr sz="2000" b="1">
                <a:solidFill>
                  <a:schemeClr val="bg1"/>
                </a:solidFill>
              </a:defRPr>
            </a:lvl1pPr>
            <a:lvl2pPr marL="529200" indent="-349200">
              <a:buSzPct val="90000"/>
              <a:buFont typeface="Courier New" panose="02070309020205020404" pitchFamily="49" charset="0"/>
              <a:buChar char="o"/>
              <a:defRPr sz="2000" b="1">
                <a:solidFill>
                  <a:schemeClr val="bg1"/>
                </a:solidFill>
              </a:defRPr>
            </a:lvl2pPr>
            <a:lvl3pPr marL="708175" indent="-349200">
              <a:buSzPct val="90000"/>
              <a:buFont typeface="Courier New" panose="02070309020205020404" pitchFamily="49" charset="0"/>
              <a:buChar char="o"/>
              <a:defRPr sz="2000" b="1">
                <a:solidFill>
                  <a:schemeClr val="bg1"/>
                </a:solidFill>
              </a:defRPr>
            </a:lvl3pPr>
            <a:lvl4pPr marL="889200" indent="-349200">
              <a:buSzPct val="90000"/>
              <a:buFont typeface="Courier New" panose="02070309020205020404" pitchFamily="49" charset="0"/>
              <a:buChar char="o"/>
              <a:defRPr sz="2000" b="1">
                <a:solidFill>
                  <a:schemeClr val="bg1"/>
                </a:solidFill>
              </a:defRPr>
            </a:lvl4pPr>
            <a:lvl5pPr marL="1069200" indent="-349200">
              <a:buSzPct val="90000"/>
              <a:buFont typeface="Courier New" panose="02070309020205020404" pitchFamily="49" charset="0"/>
              <a:buChar char="o"/>
              <a:defRPr sz="2000" b="1">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645381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9424" y="476250"/>
            <a:ext cx="11233149" cy="1079402"/>
          </a:xfrm>
          <a:noFill/>
          <a:ln>
            <a:noFill/>
          </a:ln>
          <a:effectLst/>
        </p:spPr>
        <p:txBody>
          <a:bodyPr vert="horz" wrap="square" lIns="0" tIns="0" rIns="0" bIns="0" numCol="1" anchor="b" anchorCtr="0" compatLnSpc="1">
            <a:prstTxWarp prst="textNoShape">
              <a:avLst/>
            </a:prstTxWarp>
            <a:noAutofit/>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11233149" cy="3601541"/>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2800"/>
            <a:ext cx="10003234" cy="476369"/>
          </a:xfrm>
          <a:prstGeom prst="rect">
            <a:avLst/>
          </a:prstGeo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6" name="Inhaltsplatzhalter 2">
            <a:extLst>
              <a:ext uri="{FF2B5EF4-FFF2-40B4-BE49-F238E27FC236}">
                <a16:creationId xmlns:a16="http://schemas.microsoft.com/office/drawing/2014/main" id="{110D5610-E1AB-6A41-9A28-3D6DC170A34F}"/>
              </a:ext>
            </a:extLst>
          </p:cNvPr>
          <p:cNvSpPr>
            <a:spLocks noGrp="1"/>
          </p:cNvSpPr>
          <p:nvPr>
            <p:ph idx="12"/>
          </p:nvPr>
        </p:nvSpPr>
        <p:spPr>
          <a:xfrm>
            <a:off x="479425" y="1447621"/>
            <a:ext cx="11233149"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429156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_Titel und Inhalt zwei Spalten">
    <p:spTree>
      <p:nvGrpSpPr>
        <p:cNvPr id="1" name=""/>
        <p:cNvGrpSpPr/>
        <p:nvPr/>
      </p:nvGrpSpPr>
      <p:grpSpPr>
        <a:xfrm>
          <a:off x="0" y="0"/>
          <a:ext cx="0" cy="0"/>
          <a:chOff x="0" y="0"/>
          <a:chExt cx="0" cy="0"/>
        </a:xfrm>
      </p:grpSpPr>
      <p:sp>
        <p:nvSpPr>
          <p:cNvPr id="2" name="Titel 1"/>
          <p:cNvSpPr>
            <a:spLocks noGrp="1"/>
          </p:cNvSpPr>
          <p:nvPr>
            <p:ph type="title"/>
          </p:nvPr>
        </p:nvSpPr>
        <p:spPr>
          <a:xfrm>
            <a:off x="479424" y="476672"/>
            <a:ext cx="11233149" cy="1080120"/>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80506"/>
            <a:ext cx="5469182" cy="3600826"/>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4576"/>
            <a:ext cx="5469182"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8" name="Inhaltsplatzhalter 2">
            <a:extLst>
              <a:ext uri="{FF2B5EF4-FFF2-40B4-BE49-F238E27FC236}">
                <a16:creationId xmlns:a16="http://schemas.microsoft.com/office/drawing/2014/main" id="{E02A6017-755D-744A-8C8F-CB9F3C05CEAA}"/>
              </a:ext>
            </a:extLst>
          </p:cNvPr>
          <p:cNvSpPr>
            <a:spLocks noGrp="1"/>
          </p:cNvSpPr>
          <p:nvPr>
            <p:ph idx="14"/>
          </p:nvPr>
        </p:nvSpPr>
        <p:spPr>
          <a:xfrm>
            <a:off x="6243395" y="1444576"/>
            <a:ext cx="5469182" cy="1310231"/>
          </a:xfrm>
        </p:spPr>
        <p:txBody>
          <a:bodyPr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9" name="Inhaltsplatzhalter 2">
            <a:extLst>
              <a:ext uri="{FF2B5EF4-FFF2-40B4-BE49-F238E27FC236}">
                <a16:creationId xmlns:a16="http://schemas.microsoft.com/office/drawing/2014/main" id="{464C50BE-9E21-9E46-B251-9884BC539E94}"/>
              </a:ext>
            </a:extLst>
          </p:cNvPr>
          <p:cNvSpPr>
            <a:spLocks noGrp="1"/>
          </p:cNvSpPr>
          <p:nvPr>
            <p:ph idx="15"/>
          </p:nvPr>
        </p:nvSpPr>
        <p:spPr>
          <a:xfrm>
            <a:off x="6243094" y="2780504"/>
            <a:ext cx="5469182" cy="3600826"/>
          </a:xfrm>
        </p:spPr>
        <p:txBody>
          <a:bodyPr/>
          <a:lstStyle>
            <a:lvl1pPr marL="349200" indent="-349200">
              <a:buFont typeface="Courier New" panose="02070309020205020404" pitchFamily="49" charset="0"/>
              <a:buChar char="o"/>
              <a:defRPr/>
            </a:lvl1pPr>
            <a:lvl2pPr marL="529200" indent="-349200">
              <a:buFont typeface="Courier New" panose="02070309020205020404" pitchFamily="49" charset="0"/>
              <a:buChar char="o"/>
              <a:defRPr/>
            </a:lvl2pPr>
            <a:lvl3pPr marL="708175" indent="-349200">
              <a:buFont typeface="Courier New" panose="02070309020205020404" pitchFamily="49" charset="0"/>
              <a:buChar char="o"/>
              <a:defRPr/>
            </a:lvl3pPr>
            <a:lvl4pPr marL="889200" indent="-349200">
              <a:buFont typeface="Courier New" panose="02070309020205020404" pitchFamily="49" charset="0"/>
              <a:buChar char="o"/>
              <a:defRPr/>
            </a:lvl4pPr>
            <a:lvl5pPr marL="1069200" indent="-349200">
              <a:buFont typeface="Courier New" panose="02070309020205020404" pitchFamily="49" charset="0"/>
              <a:buChar char="o"/>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27">
            <a:extLst>
              <a:ext uri="{FF2B5EF4-FFF2-40B4-BE49-F238E27FC236}">
                <a16:creationId xmlns:a16="http://schemas.microsoft.com/office/drawing/2014/main" id="{241B3953-15B1-3298-85DF-DBC84FACD36C}"/>
              </a:ext>
            </a:extLst>
          </p:cNvPr>
          <p:cNvSpPr>
            <a:spLocks noGrp="1"/>
          </p:cNvSpPr>
          <p:nvPr>
            <p:ph type="ftr" sz="quarter" idx="10"/>
          </p:nvPr>
        </p:nvSpPr>
        <p:spPr>
          <a:xfrm>
            <a:off x="479424" y="6319321"/>
            <a:ext cx="10003234" cy="476369"/>
          </a:xfrm>
          <a:prstGeom prst="rect">
            <a:avLst/>
          </a:prstGeom>
        </p:spPr>
        <p:txBody>
          <a:bodyPr/>
          <a:lstStyle/>
          <a:p>
            <a:r>
              <a:rPr lang="de-DE" dirty="0"/>
              <a:t>NNL  |  Projektbegleitende Arbeitsgruppe – Potenzialstudie Natürlicher Klimaschutz |  11. Dezember 2023</a:t>
            </a:r>
          </a:p>
        </p:txBody>
      </p:sp>
    </p:spTree>
    <p:extLst>
      <p:ext uri="{BB962C8B-B14F-4D97-AF65-F5344CB8AC3E}">
        <p14:creationId xmlns:p14="http://schemas.microsoft.com/office/powerpoint/2010/main" val="19425850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el und Inhal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79425" y="476250"/>
            <a:ext cx="5040512" cy="1079401"/>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5040511" cy="3601542"/>
          </a:xfrm>
        </p:spPr>
        <p:txBody>
          <a:bodyPr/>
          <a:lstStyle>
            <a:lvl1pPr marL="349200" indent="-349200">
              <a:buFont typeface="Courier New" panose="02070309020205020404" pitchFamily="49" charset="0"/>
              <a:buChar char="o"/>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749"/>
            <a:ext cx="5469182" cy="475901"/>
          </a:xfrm>
          <a:prstGeom prst="rect">
            <a:avLst/>
          </a:prstGeo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3857"/>
            <a:ext cx="5040511" cy="1310231"/>
          </a:xfrm>
        </p:spPr>
        <p:txBody>
          <a:bodyPr wrap="square"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8" name="Diagrammplatzhalter 7">
            <a:extLst>
              <a:ext uri="{FF2B5EF4-FFF2-40B4-BE49-F238E27FC236}">
                <a16:creationId xmlns:a16="http://schemas.microsoft.com/office/drawing/2014/main" id="{FDCA435F-2E62-BA4D-AAB5-1360EB4EAC7E}"/>
              </a:ext>
            </a:extLst>
          </p:cNvPr>
          <p:cNvSpPr>
            <a:spLocks noGrp="1"/>
          </p:cNvSpPr>
          <p:nvPr>
            <p:ph type="chart" sz="quarter" idx="14"/>
          </p:nvPr>
        </p:nvSpPr>
        <p:spPr>
          <a:xfrm>
            <a:off x="6095999" y="476249"/>
            <a:ext cx="5616576" cy="5905080"/>
          </a:xfrm>
          <a:ln w="3175">
            <a:solidFill>
              <a:schemeClr val="tx2"/>
            </a:solidFill>
          </a:ln>
        </p:spPr>
        <p:txBody>
          <a:bodyPr/>
          <a:lstStyle/>
          <a:p>
            <a:r>
              <a:rPr lang="de-DE"/>
              <a:t>Diagramm durch Klicken auf Symbol hinzufügen</a:t>
            </a:r>
            <a:endParaRPr lang="de-DE" dirty="0"/>
          </a:p>
        </p:txBody>
      </p:sp>
      <p:sp>
        <p:nvSpPr>
          <p:cNvPr id="9" name="Inhaltsplatzhalter 2">
            <a:extLst>
              <a:ext uri="{FF2B5EF4-FFF2-40B4-BE49-F238E27FC236}">
                <a16:creationId xmlns:a16="http://schemas.microsoft.com/office/drawing/2014/main" id="{D1200D09-7ECB-F542-8785-4A64A458D202}"/>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35190745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479425" y="476250"/>
            <a:ext cx="5040512" cy="1079401"/>
          </a:xfrm>
          <a:noFill/>
          <a:ln>
            <a:noFill/>
          </a:ln>
          <a:effectLst/>
        </p:spPr>
        <p:txBody>
          <a:bodyPr vert="horz" wrap="square" lIns="0" tIns="0" rIns="0" bIns="0" numCol="1" anchor="b" anchorCtr="0" compatLnSpc="1">
            <a:prstTxWarp prst="textNoShape">
              <a:avLst/>
            </a:prstTxWarp>
          </a:bodyPr>
          <a:lstStyle>
            <a:lvl1pPr>
              <a:defRPr lang="de-DE" dirty="0">
                <a:solidFill>
                  <a:schemeClr val="accent4"/>
                </a:solidFill>
              </a:defRPr>
            </a:lvl1pPr>
          </a:lstStyle>
          <a:p>
            <a:pPr lvl="0"/>
            <a:r>
              <a:rPr lang="de-DE" dirty="0"/>
              <a:t>Mastertitelformat bearbeiten</a:t>
            </a:r>
          </a:p>
        </p:txBody>
      </p:sp>
      <p:sp>
        <p:nvSpPr>
          <p:cNvPr id="3" name="Inhaltsplatzhalter 2"/>
          <p:cNvSpPr>
            <a:spLocks noGrp="1"/>
          </p:cNvSpPr>
          <p:nvPr>
            <p:ph idx="1"/>
          </p:nvPr>
        </p:nvSpPr>
        <p:spPr>
          <a:xfrm>
            <a:off x="479425" y="2779788"/>
            <a:ext cx="5040511" cy="3601542"/>
          </a:xfrm>
        </p:spPr>
        <p:txBody>
          <a:bodyPr/>
          <a:lstStyle>
            <a:lvl1pPr marL="349200" indent="-349200">
              <a:buFont typeface="Courier New" panose="02070309020205020404" pitchFamily="49" charset="0"/>
              <a:buChar char="o"/>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a:extLst>
              <a:ext uri="{FF2B5EF4-FFF2-40B4-BE49-F238E27FC236}">
                <a16:creationId xmlns:a16="http://schemas.microsoft.com/office/drawing/2014/main" id="{555CC5C5-6C82-AF48-895E-ADF108AE5781}"/>
              </a:ext>
            </a:extLst>
          </p:cNvPr>
          <p:cNvSpPr>
            <a:spLocks noGrp="1"/>
          </p:cNvSpPr>
          <p:nvPr>
            <p:ph type="ftr" sz="quarter" idx="10"/>
          </p:nvPr>
        </p:nvSpPr>
        <p:spPr>
          <a:xfrm>
            <a:off x="479424" y="6381329"/>
            <a:ext cx="5469182" cy="476322"/>
          </a:xfrm>
          <a:prstGeom prst="rect">
            <a:avLst/>
          </a:prstGeom>
        </p:spPr>
        <p:txBody>
          <a:bodyPr/>
          <a:lstStyle/>
          <a:p>
            <a:r>
              <a:rPr lang="de-DE"/>
              <a:t>NNL  |  Strategieworkshop  |  Fulda, 18. bis 19. September 2023</a:t>
            </a:r>
            <a:endParaRPr lang="de-DE" dirty="0"/>
          </a:p>
        </p:txBody>
      </p:sp>
      <p:sp>
        <p:nvSpPr>
          <p:cNvPr id="5" name="Foliennummernplatzhalter 4">
            <a:extLst>
              <a:ext uri="{FF2B5EF4-FFF2-40B4-BE49-F238E27FC236}">
                <a16:creationId xmlns:a16="http://schemas.microsoft.com/office/drawing/2014/main" id="{55F4EF28-8FEB-4942-8057-EFAAA56F404A}"/>
              </a:ext>
            </a:extLst>
          </p:cNvPr>
          <p:cNvSpPr>
            <a:spLocks noGrp="1"/>
          </p:cNvSpPr>
          <p:nvPr>
            <p:ph type="sldNum" sz="quarter" idx="11"/>
          </p:nvPr>
        </p:nvSpPr>
        <p:spPr/>
        <p:txBody>
          <a:bodyPr/>
          <a:lstStyle/>
          <a:p>
            <a:fld id="{E8194D6A-EB19-2344-867D-1C90D9BDB9BC}" type="slidenum">
              <a:rPr lang="de-DE" smtClean="0"/>
              <a:pPr/>
              <a:t>‹Nr.›</a:t>
            </a:fld>
            <a:endParaRPr lang="de-DE"/>
          </a:p>
        </p:txBody>
      </p:sp>
      <p:sp>
        <p:nvSpPr>
          <p:cNvPr id="7" name="Inhaltsplatzhalter 2">
            <a:extLst>
              <a:ext uri="{FF2B5EF4-FFF2-40B4-BE49-F238E27FC236}">
                <a16:creationId xmlns:a16="http://schemas.microsoft.com/office/drawing/2014/main" id="{31A91430-2398-C94E-8A8C-248EE967B8A1}"/>
              </a:ext>
            </a:extLst>
          </p:cNvPr>
          <p:cNvSpPr>
            <a:spLocks noGrp="1"/>
          </p:cNvSpPr>
          <p:nvPr>
            <p:ph idx="13"/>
          </p:nvPr>
        </p:nvSpPr>
        <p:spPr>
          <a:xfrm>
            <a:off x="479425" y="1443857"/>
            <a:ext cx="5040511" cy="1310231"/>
          </a:xfrm>
        </p:spPr>
        <p:txBody>
          <a:bodyPr wrap="square" tIns="288000" bIns="216000">
            <a:spAutoFit/>
          </a:bodyPr>
          <a:lstStyle>
            <a:lvl1pPr marL="0" indent="0">
              <a:buFont typeface="Arial" panose="020B0604020202020204" pitchFamily="34" charset="0"/>
              <a:buNone/>
              <a:defRPr b="1">
                <a:solidFill>
                  <a:schemeClr val="tx2"/>
                </a:solidFill>
              </a:defRPr>
            </a:lvl1pPr>
            <a:lvl2pPr marL="0" indent="0">
              <a:buFont typeface="Arial" panose="020B0604020202020204" pitchFamily="34" charset="0"/>
              <a:buNone/>
              <a:defRPr b="1">
                <a:solidFill>
                  <a:schemeClr val="tx2"/>
                </a:solidFill>
              </a:defRPr>
            </a:lvl2pPr>
            <a:lvl3pPr marL="0" indent="0">
              <a:buFont typeface="Arial" panose="020B0604020202020204" pitchFamily="34" charset="0"/>
              <a:buNone/>
              <a:defRPr b="1">
                <a:solidFill>
                  <a:schemeClr val="tx2"/>
                </a:solidFill>
              </a:defRPr>
            </a:lvl3pPr>
            <a:lvl4pPr marL="0" indent="0">
              <a:buNone/>
              <a:defRPr b="1">
                <a:solidFill>
                  <a:schemeClr val="accent1"/>
                </a:solidFill>
              </a:defRPr>
            </a:lvl4pPr>
            <a:lvl5pPr marL="0" indent="0">
              <a:buNone/>
              <a:defRPr b="1">
                <a:solidFill>
                  <a:schemeClr val="accent1"/>
                </a:solidFill>
              </a:defRPr>
            </a:lvl5pPr>
          </a:lstStyle>
          <a:p>
            <a:pPr lvl="0"/>
            <a:r>
              <a:rPr lang="de-DE"/>
              <a:t>Mastertextformat bearbeiten</a:t>
            </a:r>
          </a:p>
          <a:p>
            <a:pPr lvl="1"/>
            <a:r>
              <a:rPr lang="de-DE"/>
              <a:t>Zweite Ebene</a:t>
            </a:r>
          </a:p>
          <a:p>
            <a:pPr lvl="2"/>
            <a:r>
              <a:rPr lang="de-DE"/>
              <a:t>Dritte Ebene</a:t>
            </a:r>
          </a:p>
        </p:txBody>
      </p:sp>
      <p:sp>
        <p:nvSpPr>
          <p:cNvPr id="10" name="Bildplatzhalter 9">
            <a:extLst>
              <a:ext uri="{FF2B5EF4-FFF2-40B4-BE49-F238E27FC236}">
                <a16:creationId xmlns:a16="http://schemas.microsoft.com/office/drawing/2014/main" id="{BFC85329-E969-594B-8928-2B468884781D}"/>
              </a:ext>
            </a:extLst>
          </p:cNvPr>
          <p:cNvSpPr>
            <a:spLocks noGrp="1"/>
          </p:cNvSpPr>
          <p:nvPr>
            <p:ph type="pic" sz="quarter" idx="14"/>
          </p:nvPr>
        </p:nvSpPr>
        <p:spPr>
          <a:xfrm>
            <a:off x="6096000" y="476250"/>
            <a:ext cx="5616574" cy="5905500"/>
          </a:xfrm>
          <a:solidFill>
            <a:schemeClr val="bg1">
              <a:lumMod val="85000"/>
            </a:schemeClr>
          </a:solidFill>
        </p:spPr>
        <p:txBody>
          <a:bodyPr/>
          <a:lstStyle/>
          <a:p>
            <a:r>
              <a:rPr lang="de-DE"/>
              <a:t>Bild durch Klicken auf Symbol hinzufügen</a:t>
            </a:r>
            <a:endParaRPr lang="de-DE" dirty="0"/>
          </a:p>
        </p:txBody>
      </p:sp>
      <p:sp>
        <p:nvSpPr>
          <p:cNvPr id="11" name="Inhaltsplatzhalter 2">
            <a:extLst>
              <a:ext uri="{FF2B5EF4-FFF2-40B4-BE49-F238E27FC236}">
                <a16:creationId xmlns:a16="http://schemas.microsoft.com/office/drawing/2014/main" id="{03AC8153-18C1-074F-B340-8AF614B17326}"/>
              </a:ext>
            </a:extLst>
          </p:cNvPr>
          <p:cNvSpPr>
            <a:spLocks noGrp="1"/>
          </p:cNvSpPr>
          <p:nvPr>
            <p:ph idx="12"/>
          </p:nvPr>
        </p:nvSpPr>
        <p:spPr>
          <a:xfrm>
            <a:off x="6095999" y="6381328"/>
            <a:ext cx="4896543" cy="476672"/>
          </a:xfrm>
        </p:spPr>
        <p:txBody>
          <a:bodyPr tIns="0" bIns="0" anchor="ctr" anchorCtr="0">
            <a:noAutofit/>
          </a:bodyPr>
          <a:lstStyle>
            <a:lvl1pPr marL="0" indent="0">
              <a:buFont typeface="Arial" panose="020B0604020202020204" pitchFamily="34" charset="0"/>
              <a:buNone/>
              <a:defRPr sz="1000" b="0">
                <a:solidFill>
                  <a:schemeClr val="accent1"/>
                </a:solidFill>
              </a:defRPr>
            </a:lvl1pPr>
            <a:lvl2pPr marL="0" indent="0">
              <a:buFont typeface="Arial" panose="020B0604020202020204" pitchFamily="34" charset="0"/>
              <a:buNone/>
              <a:defRPr b="1">
                <a:solidFill>
                  <a:schemeClr val="accent1"/>
                </a:solidFill>
              </a:defRPr>
            </a:lvl2pPr>
            <a:lvl3pPr marL="0" indent="0">
              <a:buFont typeface="Arial" panose="020B0604020202020204" pitchFamily="34" charset="0"/>
              <a:buNone/>
              <a:defRPr b="1">
                <a:solidFill>
                  <a:schemeClr val="accent1"/>
                </a:solidFill>
              </a:defRPr>
            </a:lvl3pPr>
            <a:lvl4pPr marL="0" indent="0">
              <a:buFont typeface="Arial" panose="020B0604020202020204" pitchFamily="34" charset="0"/>
              <a:buNone/>
              <a:defRPr b="1">
                <a:solidFill>
                  <a:schemeClr val="accent1"/>
                </a:solidFill>
              </a:defRPr>
            </a:lvl4pPr>
            <a:lvl5pPr marL="0" indent="0">
              <a:buFont typeface="Arial" panose="020B0604020202020204" pitchFamily="34" charset="0"/>
              <a:buNone/>
              <a:defRPr b="1">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12425131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F4AA680-6FC5-5741-A945-7AF93A68C175}"/>
              </a:ext>
            </a:extLst>
          </p:cNvPr>
          <p:cNvSpPr>
            <a:spLocks noGrp="1" noChangeArrowheads="1"/>
          </p:cNvSpPr>
          <p:nvPr>
            <p:ph type="title"/>
          </p:nvPr>
        </p:nvSpPr>
        <p:spPr bwMode="auto">
          <a:xfrm>
            <a:off x="479424" y="476250"/>
            <a:ext cx="10003235" cy="1296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sym typeface="Georgia" charset="0"/>
              </a:rPr>
              <a:t>Mastertitelformat bearbeiten</a:t>
            </a:r>
            <a:endParaRPr lang="en-US" dirty="0">
              <a:sym typeface="Georgia" charset="0"/>
            </a:endParaRPr>
          </a:p>
        </p:txBody>
      </p:sp>
      <p:sp>
        <p:nvSpPr>
          <p:cNvPr id="1026" name="Rectangle 2">
            <a:extLst>
              <a:ext uri="{FF2B5EF4-FFF2-40B4-BE49-F238E27FC236}">
                <a16:creationId xmlns:a16="http://schemas.microsoft.com/office/drawing/2014/main" id="{3A40477D-4A3A-F94E-B8FF-F2EEFD938732}"/>
              </a:ext>
            </a:extLst>
          </p:cNvPr>
          <p:cNvSpPr>
            <a:spLocks noGrp="1" noChangeArrowheads="1"/>
          </p:cNvSpPr>
          <p:nvPr>
            <p:ph type="body" idx="1"/>
          </p:nvPr>
        </p:nvSpPr>
        <p:spPr bwMode="auto">
          <a:xfrm>
            <a:off x="479425" y="1772817"/>
            <a:ext cx="10003235" cy="45359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sym typeface="Georgia" charset="0"/>
              </a:rPr>
              <a:t>Mastertextformat bearbeiten</a:t>
            </a:r>
          </a:p>
          <a:p>
            <a:pPr lvl="1"/>
            <a:r>
              <a:rPr lang="de-DE">
                <a:sym typeface="Georgia" charset="0"/>
              </a:rPr>
              <a:t>Zweite Ebene</a:t>
            </a:r>
          </a:p>
          <a:p>
            <a:pPr lvl="2"/>
            <a:r>
              <a:rPr lang="de-DE">
                <a:sym typeface="Georgia" charset="0"/>
              </a:rPr>
              <a:t>Dritte Ebene</a:t>
            </a:r>
          </a:p>
          <a:p>
            <a:pPr lvl="3"/>
            <a:r>
              <a:rPr lang="de-DE">
                <a:sym typeface="Georgia" charset="0"/>
              </a:rPr>
              <a:t>Vierte Ebene</a:t>
            </a:r>
          </a:p>
          <a:p>
            <a:pPr lvl="4"/>
            <a:r>
              <a:rPr lang="de-DE">
                <a:sym typeface="Georgia" charset="0"/>
              </a:rPr>
              <a:t>Fünfte Ebene</a:t>
            </a:r>
            <a:endParaRPr lang="en-US" dirty="0">
              <a:sym typeface="Georgia" charset="0"/>
            </a:endParaRPr>
          </a:p>
        </p:txBody>
      </p:sp>
      <p:sp>
        <p:nvSpPr>
          <p:cNvPr id="3" name="Fußzeilenplatzhalter 2">
            <a:extLst>
              <a:ext uri="{FF2B5EF4-FFF2-40B4-BE49-F238E27FC236}">
                <a16:creationId xmlns:a16="http://schemas.microsoft.com/office/drawing/2014/main" id="{47613952-29A1-394E-A803-AEAA6CE84915}"/>
              </a:ext>
            </a:extLst>
          </p:cNvPr>
          <p:cNvSpPr>
            <a:spLocks noGrp="1"/>
          </p:cNvSpPr>
          <p:nvPr>
            <p:ph type="ftr" sz="quarter" idx="3"/>
          </p:nvPr>
        </p:nvSpPr>
        <p:spPr>
          <a:xfrm>
            <a:off x="479424" y="6382800"/>
            <a:ext cx="10003234" cy="476369"/>
          </a:xfrm>
          <a:prstGeom prst="rect">
            <a:avLst/>
          </a:prstGeom>
        </p:spPr>
        <p:txBody>
          <a:bodyPr vert="horz" lIns="0" tIns="0" rIns="0" bIns="0" rtlCol="0" anchor="ctr"/>
          <a:lstStyle>
            <a:lvl1pPr algn="l">
              <a:defRPr sz="1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de-DE" dirty="0"/>
              <a:t>NNL  |  Projektbegleitende Arbeitsgruppe – Potenzialstudie Natürlicher Klimaschutz |  11. Dezember 2023</a:t>
            </a:r>
          </a:p>
        </p:txBody>
      </p:sp>
      <p:sp>
        <p:nvSpPr>
          <p:cNvPr id="4" name="Foliennummernplatzhalter 3">
            <a:extLst>
              <a:ext uri="{FF2B5EF4-FFF2-40B4-BE49-F238E27FC236}">
                <a16:creationId xmlns:a16="http://schemas.microsoft.com/office/drawing/2014/main" id="{2BF624E9-5C64-8049-B5F9-DA8FA99DF6BA}"/>
              </a:ext>
            </a:extLst>
          </p:cNvPr>
          <p:cNvSpPr>
            <a:spLocks noGrp="1"/>
          </p:cNvSpPr>
          <p:nvPr>
            <p:ph type="sldNum" sz="quarter" idx="4"/>
          </p:nvPr>
        </p:nvSpPr>
        <p:spPr>
          <a:xfrm>
            <a:off x="10992543" y="6381329"/>
            <a:ext cx="720031" cy="476671"/>
          </a:xfrm>
          <a:prstGeom prst="rect">
            <a:avLst/>
          </a:prstGeom>
        </p:spPr>
        <p:txBody>
          <a:bodyPr vert="horz" lIns="0" tIns="0" rIns="0" bIns="0" rtlCol="0" anchor="ctr"/>
          <a:lstStyle>
            <a:lvl1pPr algn="r">
              <a:defRPr lang="de-DE" sz="1000" b="1" i="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E8194D6A-EB19-2344-867D-1C90D9BDB9BC}"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50" r:id="rId1"/>
    <p:sldLayoutId id="2147483672" r:id="rId2"/>
    <p:sldLayoutId id="2147483671" r:id="rId3"/>
    <p:sldLayoutId id="2147483673" r:id="rId4"/>
    <p:sldLayoutId id="2147483652" r:id="rId5"/>
    <p:sldLayoutId id="2147483651" r:id="rId6"/>
    <p:sldLayoutId id="2147483665" r:id="rId7"/>
    <p:sldLayoutId id="2147483670" r:id="rId8"/>
    <p:sldLayoutId id="2147483666" r:id="rId9"/>
    <p:sldLayoutId id="2147483668" r:id="rId10"/>
    <p:sldLayoutId id="2147483669" r:id="rId11"/>
    <p:sldLayoutId id="2147483664" r:id="rId12"/>
  </p:sldLayoutIdLst>
  <p:transition/>
  <p:hf hdr="0" dt="0"/>
  <p:txStyles>
    <p:titleStyle>
      <a:lvl1pPr algn="l" rtl="0" eaLnBrk="1" fontAlgn="base" hangingPunct="1">
        <a:lnSpc>
          <a:spcPct val="110000"/>
        </a:lnSpc>
        <a:spcBef>
          <a:spcPts val="1600"/>
        </a:spcBef>
        <a:spcAft>
          <a:spcPct val="0"/>
        </a:spcAft>
        <a:defRPr sz="3400" b="1"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2pPr>
      <a:lvl3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3pPr>
      <a:lvl4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4pPr>
      <a:lvl5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5pPr>
      <a:lvl6pPr marL="4572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6pPr>
      <a:lvl7pPr marL="9144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7pPr>
      <a:lvl8pPr marL="13716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8pPr>
      <a:lvl9pPr marL="18288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9pPr>
    </p:titleStyle>
    <p:bodyStyle>
      <a:lvl1pPr marL="34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52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708175"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88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106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orient="horz" pos="300" userDrawn="1">
          <p15:clr>
            <a:srgbClr val="F26B43"/>
          </p15:clr>
        </p15:guide>
        <p15:guide id="3" pos="7378" userDrawn="1">
          <p15:clr>
            <a:srgbClr val="F26B43"/>
          </p15:clr>
        </p15:guide>
        <p15:guide id="4" orient="horz" pos="4201" userDrawn="1">
          <p15:clr>
            <a:srgbClr val="F26B43"/>
          </p15:clr>
        </p15:guide>
        <p15:guide id="6"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CF48DB-1E51-1663-0223-3A2BD2F53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21E1596-43F6-7B19-3674-81660970A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3C2B3FF-ECCD-448E-A5AA-036C63FA6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45D8AC51-1956-6BDC-7AC1-99A41BF36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NNL  |  Strategieworkshop  |  Fulda, 18. bis 19. September 2023</a:t>
            </a:r>
          </a:p>
        </p:txBody>
      </p:sp>
      <p:sp>
        <p:nvSpPr>
          <p:cNvPr id="6" name="Foliennummernplatzhalter 5">
            <a:extLst>
              <a:ext uri="{FF2B5EF4-FFF2-40B4-BE49-F238E27FC236}">
                <a16:creationId xmlns:a16="http://schemas.microsoft.com/office/drawing/2014/main" id="{88736319-F195-CABF-58CC-74DB7904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B154F-0213-4C98-8091-76660704BC96}" type="slidenum">
              <a:rPr lang="de-DE" smtClean="0"/>
              <a:t>‹Nr.›</a:t>
            </a:fld>
            <a:endParaRPr lang="de-DE"/>
          </a:p>
        </p:txBody>
      </p:sp>
    </p:spTree>
    <p:extLst>
      <p:ext uri="{BB962C8B-B14F-4D97-AF65-F5344CB8AC3E}">
        <p14:creationId xmlns:p14="http://schemas.microsoft.com/office/powerpoint/2010/main" val="16831638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F4AA680-6FC5-5741-A945-7AF93A68C175}"/>
              </a:ext>
            </a:extLst>
          </p:cNvPr>
          <p:cNvSpPr>
            <a:spLocks noGrp="1" noChangeArrowheads="1"/>
          </p:cNvSpPr>
          <p:nvPr>
            <p:ph type="title"/>
          </p:nvPr>
        </p:nvSpPr>
        <p:spPr bwMode="auto">
          <a:xfrm>
            <a:off x="479424" y="476250"/>
            <a:ext cx="10003235" cy="1296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sym typeface="Georgia" charset="0"/>
              </a:rPr>
              <a:t>Mastertitelformat bearbeiten</a:t>
            </a:r>
            <a:endParaRPr lang="en-US" dirty="0">
              <a:sym typeface="Georgia" charset="0"/>
            </a:endParaRPr>
          </a:p>
        </p:txBody>
      </p:sp>
      <p:sp>
        <p:nvSpPr>
          <p:cNvPr id="1026" name="Rectangle 2">
            <a:extLst>
              <a:ext uri="{FF2B5EF4-FFF2-40B4-BE49-F238E27FC236}">
                <a16:creationId xmlns:a16="http://schemas.microsoft.com/office/drawing/2014/main" id="{3A40477D-4A3A-F94E-B8FF-F2EEFD938732}"/>
              </a:ext>
            </a:extLst>
          </p:cNvPr>
          <p:cNvSpPr>
            <a:spLocks noGrp="1" noChangeArrowheads="1"/>
          </p:cNvSpPr>
          <p:nvPr>
            <p:ph type="body" idx="1"/>
          </p:nvPr>
        </p:nvSpPr>
        <p:spPr bwMode="auto">
          <a:xfrm>
            <a:off x="479425" y="1772817"/>
            <a:ext cx="10003235" cy="45359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sym typeface="Georgia" charset="0"/>
              </a:rPr>
              <a:t>Mastertextformat bearbeiten</a:t>
            </a:r>
          </a:p>
          <a:p>
            <a:pPr lvl="1"/>
            <a:r>
              <a:rPr lang="de-DE">
                <a:sym typeface="Georgia" charset="0"/>
              </a:rPr>
              <a:t>Zweite Ebene</a:t>
            </a:r>
          </a:p>
          <a:p>
            <a:pPr lvl="2"/>
            <a:r>
              <a:rPr lang="de-DE">
                <a:sym typeface="Georgia" charset="0"/>
              </a:rPr>
              <a:t>Dritte Ebene</a:t>
            </a:r>
          </a:p>
          <a:p>
            <a:pPr lvl="3"/>
            <a:r>
              <a:rPr lang="de-DE">
                <a:sym typeface="Georgia" charset="0"/>
              </a:rPr>
              <a:t>Vierte Ebene</a:t>
            </a:r>
          </a:p>
          <a:p>
            <a:pPr lvl="4"/>
            <a:r>
              <a:rPr lang="de-DE">
                <a:sym typeface="Georgia" charset="0"/>
              </a:rPr>
              <a:t>Fünfte Ebene</a:t>
            </a:r>
            <a:endParaRPr lang="en-US" dirty="0">
              <a:sym typeface="Georgia" charset="0"/>
            </a:endParaRPr>
          </a:p>
        </p:txBody>
      </p:sp>
      <p:sp>
        <p:nvSpPr>
          <p:cNvPr id="3" name="Fußzeilenplatzhalter 2">
            <a:extLst>
              <a:ext uri="{FF2B5EF4-FFF2-40B4-BE49-F238E27FC236}">
                <a16:creationId xmlns:a16="http://schemas.microsoft.com/office/drawing/2014/main" id="{47613952-29A1-394E-A803-AEAA6CE84915}"/>
              </a:ext>
            </a:extLst>
          </p:cNvPr>
          <p:cNvSpPr>
            <a:spLocks noGrp="1"/>
          </p:cNvSpPr>
          <p:nvPr>
            <p:ph type="ftr" sz="quarter" idx="3"/>
          </p:nvPr>
        </p:nvSpPr>
        <p:spPr>
          <a:xfrm>
            <a:off x="479424" y="6382800"/>
            <a:ext cx="10003234" cy="476369"/>
          </a:xfrm>
          <a:prstGeom prst="rect">
            <a:avLst/>
          </a:prstGeom>
        </p:spPr>
        <p:txBody>
          <a:bodyPr vert="horz" lIns="0" tIns="0" rIns="0" bIns="0" rtlCol="0" anchor="ctr"/>
          <a:lstStyle>
            <a:lvl1pPr algn="l">
              <a:defRPr sz="1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de-DE"/>
              <a:t>NNL  |  Strategieworkshop  |  Fulda, 18. bis 19. September 2023</a:t>
            </a:r>
            <a:endParaRPr lang="de-DE" dirty="0"/>
          </a:p>
        </p:txBody>
      </p:sp>
      <p:sp>
        <p:nvSpPr>
          <p:cNvPr id="4" name="Foliennummernplatzhalter 3">
            <a:extLst>
              <a:ext uri="{FF2B5EF4-FFF2-40B4-BE49-F238E27FC236}">
                <a16:creationId xmlns:a16="http://schemas.microsoft.com/office/drawing/2014/main" id="{2BF624E9-5C64-8049-B5F9-DA8FA99DF6BA}"/>
              </a:ext>
            </a:extLst>
          </p:cNvPr>
          <p:cNvSpPr>
            <a:spLocks noGrp="1"/>
          </p:cNvSpPr>
          <p:nvPr>
            <p:ph type="sldNum" sz="quarter" idx="4"/>
          </p:nvPr>
        </p:nvSpPr>
        <p:spPr>
          <a:xfrm>
            <a:off x="10992543" y="6381329"/>
            <a:ext cx="720031" cy="476671"/>
          </a:xfrm>
          <a:prstGeom prst="rect">
            <a:avLst/>
          </a:prstGeom>
        </p:spPr>
        <p:txBody>
          <a:bodyPr vert="horz" lIns="0" tIns="0" rIns="0" bIns="0" rtlCol="0" anchor="ctr"/>
          <a:lstStyle>
            <a:lvl1pPr algn="r">
              <a:defRPr lang="de-DE" sz="1000" b="1" i="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E8194D6A-EB19-2344-867D-1C90D9BDB9BC}" type="slidenum">
              <a:rPr lang="de-DE" smtClean="0"/>
              <a:pPr/>
              <a:t>‹Nr.›</a:t>
            </a:fld>
            <a:endParaRPr lang="de-DE" dirty="0"/>
          </a:p>
        </p:txBody>
      </p:sp>
    </p:spTree>
    <p:extLst>
      <p:ext uri="{BB962C8B-B14F-4D97-AF65-F5344CB8AC3E}">
        <p14:creationId xmlns:p14="http://schemas.microsoft.com/office/powerpoint/2010/main" val="24303646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hf hdr="0" dt="0"/>
  <p:txStyles>
    <p:titleStyle>
      <a:lvl1pPr algn="l" rtl="0" eaLnBrk="1" fontAlgn="base" hangingPunct="1">
        <a:lnSpc>
          <a:spcPct val="110000"/>
        </a:lnSpc>
        <a:spcBef>
          <a:spcPts val="1600"/>
        </a:spcBef>
        <a:spcAft>
          <a:spcPct val="0"/>
        </a:spcAft>
        <a:defRPr sz="3400" b="1"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2pPr>
      <a:lvl3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3pPr>
      <a:lvl4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4pPr>
      <a:lvl5pPr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panose="02040502050405020303" pitchFamily="18" charset="0"/>
        </a:defRPr>
      </a:lvl5pPr>
      <a:lvl6pPr marL="4572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6pPr>
      <a:lvl7pPr marL="9144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7pPr>
      <a:lvl8pPr marL="13716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8pPr>
      <a:lvl9pPr marL="1828800" algn="l" rtl="0" eaLnBrk="1" fontAlgn="base" hangingPunct="1">
        <a:lnSpc>
          <a:spcPct val="110000"/>
        </a:lnSpc>
        <a:spcBef>
          <a:spcPts val="1600"/>
        </a:spcBef>
        <a:spcAft>
          <a:spcPct val="0"/>
        </a:spcAft>
        <a:defRPr sz="2800">
          <a:solidFill>
            <a:srgbClr val="7B8499"/>
          </a:solidFill>
          <a:latin typeface="Georgia" charset="0"/>
          <a:ea typeface="ヒラギノ明朝 ProN W3" charset="0"/>
          <a:cs typeface="ヒラギノ明朝 ProN W3" charset="0"/>
          <a:sym typeface="Georgia" charset="0"/>
        </a:defRPr>
      </a:lvl9pPr>
    </p:titleStyle>
    <p:bodyStyle>
      <a:lvl1pPr marL="34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52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708175"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88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106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300">
          <p15:clr>
            <a:srgbClr val="F26B43"/>
          </p15:clr>
        </p15:guide>
        <p15:guide id="3" pos="7378">
          <p15:clr>
            <a:srgbClr val="F26B43"/>
          </p15:clr>
        </p15:guide>
        <p15:guide id="4" orient="horz" pos="4201">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matthias.goerres@naturparke.de"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mailto:mira.franzen@nationale-naturlandschaften.de"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7D1E156-423E-41A4-AB2D-B3D5F75BB1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 y="-453745"/>
            <a:ext cx="12196826" cy="8131217"/>
          </a:xfrm>
          <a:prstGeom prst="rect">
            <a:avLst/>
          </a:prstGeom>
        </p:spPr>
      </p:pic>
      <p:sp>
        <p:nvSpPr>
          <p:cNvPr id="2" name="Freihandform 1">
            <a:extLst>
              <a:ext uri="{FF2B5EF4-FFF2-40B4-BE49-F238E27FC236}">
                <a16:creationId xmlns:a16="http://schemas.microsoft.com/office/drawing/2014/main" id="{4F1D1FDB-2B53-0049-9B44-8E6EC434810A}"/>
              </a:ext>
            </a:extLst>
          </p:cNvPr>
          <p:cNvSpPr/>
          <p:nvPr/>
        </p:nvSpPr>
        <p:spPr>
          <a:xfrm>
            <a:off x="0" y="-453745"/>
            <a:ext cx="12196826" cy="4089793"/>
          </a:xfrm>
          <a:custGeom>
            <a:avLst/>
            <a:gdLst>
              <a:gd name="connsiteX0" fmla="*/ 12195810 w 12196826"/>
              <a:gd name="connsiteY0" fmla="*/ 3365500 h 3958119"/>
              <a:gd name="connsiteX1" fmla="*/ 12172061 w 12196826"/>
              <a:gd name="connsiteY1" fmla="*/ 3380105 h 3958119"/>
              <a:gd name="connsiteX2" fmla="*/ 10236200 w 12196826"/>
              <a:gd name="connsiteY2" fmla="*/ 3766185 h 3958119"/>
              <a:gd name="connsiteX3" fmla="*/ 8523605 w 12196826"/>
              <a:gd name="connsiteY3" fmla="*/ 2922651 h 3958119"/>
              <a:gd name="connsiteX4" fmla="*/ 4637405 w 12196826"/>
              <a:gd name="connsiteY4" fmla="*/ 3434334 h 3958119"/>
              <a:gd name="connsiteX5" fmla="*/ 0 w 12196826"/>
              <a:gd name="connsiteY5" fmla="*/ 3148203 h 3958119"/>
              <a:gd name="connsiteX6" fmla="*/ 0 w 12196826"/>
              <a:gd name="connsiteY6" fmla="*/ 0 h 3958119"/>
              <a:gd name="connsiteX7" fmla="*/ 12196826 w 12196826"/>
              <a:gd name="connsiteY7" fmla="*/ 0 h 39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26" h="3958119">
                <a:moveTo>
                  <a:pt x="12195810" y="3365500"/>
                </a:moveTo>
                <a:cubicBezTo>
                  <a:pt x="12180316" y="3374771"/>
                  <a:pt x="12172061" y="3380105"/>
                  <a:pt x="12172061" y="3380105"/>
                </a:cubicBezTo>
                <a:cubicBezTo>
                  <a:pt x="11121898" y="4025900"/>
                  <a:pt x="10047224" y="4093337"/>
                  <a:pt x="10236200" y="3766185"/>
                </a:cubicBezTo>
                <a:cubicBezTo>
                  <a:pt x="10425176" y="3439033"/>
                  <a:pt x="9918700" y="3060700"/>
                  <a:pt x="8523605" y="2922651"/>
                </a:cubicBezTo>
                <a:cubicBezTo>
                  <a:pt x="7128510" y="2784602"/>
                  <a:pt x="6124194" y="3585845"/>
                  <a:pt x="4637405" y="3434334"/>
                </a:cubicBezTo>
                <a:cubicBezTo>
                  <a:pt x="3322955" y="3300603"/>
                  <a:pt x="1378966" y="2501900"/>
                  <a:pt x="0" y="3148203"/>
                </a:cubicBezTo>
                <a:lnTo>
                  <a:pt x="0" y="0"/>
                </a:lnTo>
                <a:lnTo>
                  <a:pt x="12196826" y="0"/>
                </a:lnTo>
                <a:close/>
              </a:path>
            </a:pathLst>
          </a:custGeom>
          <a:solidFill>
            <a:schemeClr val="accent5">
              <a:lumMod val="50000"/>
            </a:schemeClr>
          </a:solidFill>
          <a:ln w="12700" cap="flat">
            <a:noFill/>
            <a:prstDash val="solid"/>
            <a:miter/>
          </a:ln>
        </p:spPr>
        <p:txBody>
          <a:bodyPr rtlCol="0" anchor="ctr"/>
          <a:lstStyle/>
          <a:p>
            <a:endParaRPr lang="de-DE" dirty="0">
              <a:latin typeface="FS Me" panose="02000506040000020004" pitchFamily="50" charset="0"/>
            </a:endParaRPr>
          </a:p>
        </p:txBody>
      </p:sp>
      <p:sp>
        <p:nvSpPr>
          <p:cNvPr id="47" name="Titel 46">
            <a:extLst>
              <a:ext uri="{FF2B5EF4-FFF2-40B4-BE49-F238E27FC236}">
                <a16:creationId xmlns:a16="http://schemas.microsoft.com/office/drawing/2014/main" id="{D4D38599-DDB3-E54D-969B-BDB9524FDEFF}"/>
              </a:ext>
            </a:extLst>
          </p:cNvPr>
          <p:cNvSpPr>
            <a:spLocks noGrp="1"/>
          </p:cNvSpPr>
          <p:nvPr>
            <p:ph type="ctrTitle"/>
          </p:nvPr>
        </p:nvSpPr>
        <p:spPr>
          <a:xfrm>
            <a:off x="479425" y="300092"/>
            <a:ext cx="8280400" cy="1076508"/>
          </a:xfrm>
        </p:spPr>
        <p:txBody>
          <a:bodyPr/>
          <a:lstStyle/>
          <a:p>
            <a:r>
              <a:rPr lang="de-DE" dirty="0"/>
              <a:t>Potenzialstudie für Maßnahmen des Natürlicher Klimaschutz in den Nationalen Naturlandschaften</a:t>
            </a:r>
            <a:br>
              <a:rPr lang="de-DE" dirty="0"/>
            </a:br>
            <a:endParaRPr lang="de-DE" dirty="0"/>
          </a:p>
        </p:txBody>
      </p:sp>
      <p:sp>
        <p:nvSpPr>
          <p:cNvPr id="48" name="Untertitel 47">
            <a:extLst>
              <a:ext uri="{FF2B5EF4-FFF2-40B4-BE49-F238E27FC236}">
                <a16:creationId xmlns:a16="http://schemas.microsoft.com/office/drawing/2014/main" id="{5BB2D02A-61C9-A849-BD06-11B144606D28}"/>
              </a:ext>
            </a:extLst>
          </p:cNvPr>
          <p:cNvSpPr>
            <a:spLocks noGrp="1"/>
          </p:cNvSpPr>
          <p:nvPr>
            <p:ph type="subTitle" idx="1"/>
          </p:nvPr>
        </p:nvSpPr>
        <p:spPr>
          <a:xfrm>
            <a:off x="484744" y="2097748"/>
            <a:ext cx="8280871" cy="288032"/>
          </a:xfrm>
        </p:spPr>
        <p:txBody>
          <a:bodyPr/>
          <a:lstStyle/>
          <a:p>
            <a:r>
              <a:rPr lang="de-DE"/>
              <a:t>Umfrageergebnisse und Projektideen</a:t>
            </a:r>
            <a:endParaRPr lang="de-DE" dirty="0"/>
          </a:p>
        </p:txBody>
      </p:sp>
      <p:pic>
        <p:nvPicPr>
          <p:cNvPr id="9" name="Grafik 8" descr="Ein Bild, das Screenshot, Kreis, Grafiken, Schrift enthält.&#10;&#10;Automatisch generierte Beschreibung">
            <a:extLst>
              <a:ext uri="{FF2B5EF4-FFF2-40B4-BE49-F238E27FC236}">
                <a16:creationId xmlns:a16="http://schemas.microsoft.com/office/drawing/2014/main" id="{EE09AB70-092E-4652-AB25-6095C556A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6320" y="-171400"/>
            <a:ext cx="3385758" cy="1548000"/>
          </a:xfrm>
          <a:prstGeom prst="rect">
            <a:avLst/>
          </a:prstGeom>
        </p:spPr>
      </p:pic>
      <p:sp>
        <p:nvSpPr>
          <p:cNvPr id="3" name="Textfeld 2">
            <a:extLst>
              <a:ext uri="{FF2B5EF4-FFF2-40B4-BE49-F238E27FC236}">
                <a16:creationId xmlns:a16="http://schemas.microsoft.com/office/drawing/2014/main" id="{C22B5708-5D69-408A-A03C-6B58EA90EA86}"/>
              </a:ext>
            </a:extLst>
          </p:cNvPr>
          <p:cNvSpPr txBox="1"/>
          <p:nvPr/>
        </p:nvSpPr>
        <p:spPr>
          <a:xfrm>
            <a:off x="9409059" y="1258426"/>
            <a:ext cx="2520280" cy="1169551"/>
          </a:xfrm>
          <a:prstGeom prst="rect">
            <a:avLst/>
          </a:prstGeom>
          <a:noFill/>
        </p:spPr>
        <p:txBody>
          <a:bodyPr wrap="square" rtlCol="0">
            <a:spAutoFit/>
          </a:bodyPr>
          <a:lstStyle/>
          <a:p>
            <a:r>
              <a:rPr lang="de-DE" sz="1000" dirty="0">
                <a:solidFill>
                  <a:schemeClr val="bg1"/>
                </a:solidFill>
                <a:latin typeface="Tahoma" panose="020B0604030504040204" pitchFamily="34" charset="0"/>
                <a:ea typeface="Tahoma" panose="020B0604030504040204" pitchFamily="34" charset="0"/>
                <a:cs typeface="Tahoma" panose="020B0604030504040204" pitchFamily="34" charset="0"/>
              </a:rPr>
              <a:t>Projektförderung durch das Bundesamt für Naturschutz mit Mitteln des Bundesministeriums für Umwelt, Naturschutz, nukleare Sicherheit und Verbraucherschutz.</a:t>
            </a:r>
          </a:p>
          <a:p>
            <a:endParaRPr lang="de-DE"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de-DE" sz="1000" dirty="0">
                <a:solidFill>
                  <a:schemeClr val="bg1"/>
                </a:solidFill>
                <a:latin typeface="Tahoma" panose="020B0604030504040204" pitchFamily="34" charset="0"/>
                <a:ea typeface="Tahoma" panose="020B0604030504040204" pitchFamily="34" charset="0"/>
                <a:cs typeface="Tahoma" panose="020B0604030504040204" pitchFamily="34" charset="0"/>
              </a:rPr>
              <a:t>Förderkennzeichen: 3522NK040B</a:t>
            </a:r>
          </a:p>
        </p:txBody>
      </p:sp>
    </p:spTree>
    <p:extLst>
      <p:ext uri="{BB962C8B-B14F-4D97-AF65-F5344CB8AC3E}">
        <p14:creationId xmlns:p14="http://schemas.microsoft.com/office/powerpoint/2010/main" val="37381365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504013" y="534583"/>
            <a:ext cx="10369104" cy="1079401"/>
          </a:xfrm>
        </p:spPr>
        <p:txBody>
          <a:bodyPr anchor="ctr"/>
          <a:lstStyle/>
          <a:p>
            <a:r>
              <a:rPr lang="de-DE" dirty="0"/>
              <a:t>Projektideen Flüsse, Seen und Auen </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p:txBody>
          <a:bodyPr/>
          <a:lstStyle/>
          <a:p>
            <a:fld id="{E8194D6A-EB19-2344-867D-1C90D9BDB9BC}" type="slidenum">
              <a:rPr lang="de-DE" smtClean="0"/>
              <a:pPr/>
              <a:t>10</a:t>
            </a:fld>
            <a:endParaRPr lang="de-DE"/>
          </a:p>
        </p:txBody>
      </p:sp>
      <p:sp>
        <p:nvSpPr>
          <p:cNvPr id="4" name="Inhaltsplatzhalter 3">
            <a:extLst>
              <a:ext uri="{FF2B5EF4-FFF2-40B4-BE49-F238E27FC236}">
                <a16:creationId xmlns:a16="http://schemas.microsoft.com/office/drawing/2014/main" id="{6FEC096F-4A31-4375-AADA-3BA96E36216F}"/>
              </a:ext>
            </a:extLst>
          </p:cNvPr>
          <p:cNvSpPr>
            <a:spLocks noGrp="1"/>
          </p:cNvSpPr>
          <p:nvPr>
            <p:ph idx="1"/>
          </p:nvPr>
        </p:nvSpPr>
        <p:spPr>
          <a:xfrm>
            <a:off x="479424" y="1484785"/>
            <a:ext cx="6781068" cy="4392488"/>
          </a:xfrm>
        </p:spPr>
        <p:txBody>
          <a:bodyPr/>
          <a:lstStyle/>
          <a:p>
            <a:pPr marL="0" indent="0" fontAlgn="t">
              <a:buNone/>
            </a:pPr>
            <a:r>
              <a:rPr lang="de-DE" b="1" dirty="0"/>
              <a:t>Flüsse, Seen und Auen </a:t>
            </a:r>
          </a:p>
          <a:p>
            <a:pPr marL="0" indent="0" fontAlgn="t">
              <a:buNone/>
            </a:pPr>
            <a:endParaRPr lang="de-DE" sz="1450" b="1" dirty="0"/>
          </a:p>
          <a:p>
            <a:pPr fontAlgn="t"/>
            <a:r>
              <a:rPr lang="de-DE" sz="1450" b="1" dirty="0"/>
              <a:t>BR Flusslandschaft Elbe-Brandenburg: </a:t>
            </a:r>
            <a:r>
              <a:rPr lang="de-DE" sz="1450" dirty="0"/>
              <a:t>Verbesserung Landschaftswasserhaushalt und Kohlenstoffbilanz in der </a:t>
            </a:r>
            <a:r>
              <a:rPr lang="de-DE" sz="1450" dirty="0" err="1"/>
              <a:t>Karthaneniederung</a:t>
            </a:r>
            <a:endParaRPr lang="de-DE" sz="1450" dirty="0"/>
          </a:p>
          <a:p>
            <a:pPr fontAlgn="t"/>
            <a:r>
              <a:rPr lang="de-DE" sz="1450" b="1" dirty="0"/>
              <a:t>BR Flusslandschaft Elbe-Brandenburg: </a:t>
            </a:r>
            <a:r>
              <a:rPr lang="de-DE" sz="1450" dirty="0"/>
              <a:t>Auenentwicklung im </a:t>
            </a:r>
            <a:r>
              <a:rPr lang="de-DE" sz="1450" dirty="0" err="1"/>
              <a:t>Rühstädter</a:t>
            </a:r>
            <a:r>
              <a:rPr lang="de-DE" sz="1450" dirty="0"/>
              <a:t> und </a:t>
            </a:r>
            <a:r>
              <a:rPr lang="de-DE" sz="1450" dirty="0" err="1"/>
              <a:t>Quitzöbler</a:t>
            </a:r>
            <a:r>
              <a:rPr lang="de-DE" sz="1450" dirty="0"/>
              <a:t> Elbdeich-Vorland, Altarmanschluss, </a:t>
            </a:r>
            <a:r>
              <a:rPr lang="de-DE" sz="1450" dirty="0" err="1"/>
              <a:t>Auwaldinitiierung</a:t>
            </a:r>
            <a:endParaRPr lang="de-DE" sz="1450" dirty="0"/>
          </a:p>
          <a:p>
            <a:pPr fontAlgn="t"/>
            <a:r>
              <a:rPr lang="de-DE" sz="1450" b="1" dirty="0"/>
              <a:t>BR Mittelelbe: </a:t>
            </a:r>
            <a:r>
              <a:rPr lang="de-DE" sz="1450" dirty="0"/>
              <a:t>Wiederherstellung Naturnaher Auenstrukturen </a:t>
            </a:r>
          </a:p>
          <a:p>
            <a:pPr fontAlgn="t"/>
            <a:r>
              <a:rPr lang="de-DE" sz="1450" b="1" dirty="0"/>
              <a:t>BR Schwäbische Alb: </a:t>
            </a:r>
            <a:r>
              <a:rPr lang="de-DE" sz="1450" dirty="0"/>
              <a:t>Auenrenaturierung ggf. in Kombination mit der Einrichtung von Wilden Weiden oder anderen extensiven Weideprojekten</a:t>
            </a:r>
          </a:p>
          <a:p>
            <a:pPr fontAlgn="t"/>
            <a:r>
              <a:rPr lang="de-DE" sz="1450" b="1" dirty="0"/>
              <a:t>NLP Müritz: </a:t>
            </a:r>
            <a:r>
              <a:rPr lang="de-DE" sz="1450" dirty="0"/>
              <a:t>Renaturierung </a:t>
            </a:r>
            <a:r>
              <a:rPr lang="de-DE" sz="1450" dirty="0" err="1"/>
              <a:t>Godendorfer</a:t>
            </a:r>
            <a:r>
              <a:rPr lang="de-DE" sz="1450" dirty="0"/>
              <a:t> Mühlenbach (</a:t>
            </a:r>
            <a:r>
              <a:rPr lang="de-DE" sz="1450" dirty="0" err="1"/>
              <a:t>Serrahn</a:t>
            </a:r>
            <a:r>
              <a:rPr lang="de-DE" sz="1450" dirty="0"/>
              <a:t>) (Umsetzung und Bildung) </a:t>
            </a:r>
          </a:p>
          <a:p>
            <a:pPr fontAlgn="t"/>
            <a:r>
              <a:rPr lang="de-DE" sz="1450" b="1" dirty="0"/>
              <a:t>NLP Kellerwald Edersee: </a:t>
            </a:r>
            <a:r>
              <a:rPr lang="de-DE" sz="1450" dirty="0"/>
              <a:t>Gewässerrenaturierung Fließgewässersystem Mittelgebirgsbäche (</a:t>
            </a:r>
            <a:r>
              <a:rPr lang="de-DE" sz="1450" dirty="0" err="1"/>
              <a:t>Banfe-Keßbach</a:t>
            </a:r>
            <a:r>
              <a:rPr lang="de-DE" sz="1450" dirty="0"/>
              <a:t>): Wiederherstellung Durchgängigkeit, Entnahme Störstellen, Anlage Naturgerechter Furten, </a:t>
            </a:r>
            <a:r>
              <a:rPr lang="de-DE" sz="1450" dirty="0" err="1"/>
              <a:t>Auenvernässung</a:t>
            </a:r>
            <a:r>
              <a:rPr lang="de-DE" sz="1450" dirty="0"/>
              <a:t> und Prozessschutz der umgebenden Wälder. </a:t>
            </a:r>
          </a:p>
          <a:p>
            <a:pPr fontAlgn="t"/>
            <a:r>
              <a:rPr lang="de-DE" sz="1450" b="1" dirty="0"/>
              <a:t>NLP Bayerischer Wald: </a:t>
            </a:r>
            <a:r>
              <a:rPr lang="de-DE" sz="1450" dirty="0"/>
              <a:t>Renaturierung von Fließgewässern</a:t>
            </a:r>
          </a:p>
          <a:p>
            <a:pPr fontAlgn="t"/>
            <a:r>
              <a:rPr lang="de-DE" sz="1450" b="1" dirty="0"/>
              <a:t>NLP Sächsische Schweiz: </a:t>
            </a:r>
            <a:r>
              <a:rPr lang="de-DE" sz="1450" dirty="0"/>
              <a:t>Anlage von Himmelsteichen; Schaffung von Teichen als Lebensraum (z.B. Amphibien), Wasserrückhalt im Gelände </a:t>
            </a:r>
            <a:endParaRPr lang="de-DE" sz="1400" dirty="0"/>
          </a:p>
        </p:txBody>
      </p:sp>
      <p:pic>
        <p:nvPicPr>
          <p:cNvPr id="6" name="Grafik 5">
            <a:extLst>
              <a:ext uri="{FF2B5EF4-FFF2-40B4-BE49-F238E27FC236}">
                <a16:creationId xmlns:a16="http://schemas.microsoft.com/office/drawing/2014/main" id="{29F410DC-0221-46E0-AFBB-5D0E7E7FDF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2647" y="1565665"/>
            <a:ext cx="3918599" cy="4838431"/>
          </a:xfrm>
          <a:prstGeom prst="roundRect">
            <a:avLst>
              <a:gd name="adj" fmla="val 4167"/>
            </a:avLst>
          </a:prstGeom>
          <a:solidFill>
            <a:srgbClr val="FFFFFF"/>
          </a:solidFill>
          <a:ln w="76200" cap="sq">
            <a:noFill/>
            <a:miter lim="800000"/>
          </a:ln>
          <a:effectLst/>
        </p:spPr>
      </p:pic>
      <p:sp>
        <p:nvSpPr>
          <p:cNvPr id="8" name="Inhaltsplatzhalter 24">
            <a:extLst>
              <a:ext uri="{FF2B5EF4-FFF2-40B4-BE49-F238E27FC236}">
                <a16:creationId xmlns:a16="http://schemas.microsoft.com/office/drawing/2014/main" id="{16FBB03C-2C9F-4E1C-84E9-46A7F009A954}"/>
              </a:ext>
            </a:extLst>
          </p:cNvPr>
          <p:cNvSpPr txBox="1">
            <a:spLocks/>
          </p:cNvSpPr>
          <p:nvPr/>
        </p:nvSpPr>
        <p:spPr bwMode="auto">
          <a:xfrm>
            <a:off x="7407903" y="6311247"/>
            <a:ext cx="4188085" cy="476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Biosphärenreservat Flusslandschaft Elbe (© NNL Fotoarchiv, Anja May)</a:t>
            </a:r>
          </a:p>
        </p:txBody>
      </p:sp>
      <p:sp>
        <p:nvSpPr>
          <p:cNvPr id="9" name="Fußzeilenplatzhalter 27">
            <a:extLst>
              <a:ext uri="{FF2B5EF4-FFF2-40B4-BE49-F238E27FC236}">
                <a16:creationId xmlns:a16="http://schemas.microsoft.com/office/drawing/2014/main" id="{98C91E1F-96E5-45CE-AC44-5401BE4D3896}"/>
              </a:ext>
            </a:extLst>
          </p:cNvPr>
          <p:cNvSpPr>
            <a:spLocks noGrp="1"/>
          </p:cNvSpPr>
          <p:nvPr>
            <p:ph type="ftr" sz="quarter" idx="10"/>
          </p:nvPr>
        </p:nvSpPr>
        <p:spPr>
          <a:xfrm>
            <a:off x="504013" y="6357823"/>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3445913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623392" y="314278"/>
            <a:ext cx="10153128" cy="1079401"/>
          </a:xfrm>
        </p:spPr>
        <p:txBody>
          <a:bodyPr anchor="ctr"/>
          <a:lstStyle/>
          <a:p>
            <a:r>
              <a:rPr lang="de-DE" dirty="0"/>
              <a:t>Projektideen Flüsse, Seen und Auen </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p:txBody>
          <a:bodyPr/>
          <a:lstStyle/>
          <a:p>
            <a:fld id="{E8194D6A-EB19-2344-867D-1C90D9BDB9BC}" type="slidenum">
              <a:rPr lang="de-DE" b="0" smtClean="0"/>
              <a:pPr/>
              <a:t>11</a:t>
            </a:fld>
            <a:endParaRPr lang="de-DE" b="0"/>
          </a:p>
        </p:txBody>
      </p:sp>
      <p:sp>
        <p:nvSpPr>
          <p:cNvPr id="4" name="Inhaltsplatzhalter 3">
            <a:extLst>
              <a:ext uri="{FF2B5EF4-FFF2-40B4-BE49-F238E27FC236}">
                <a16:creationId xmlns:a16="http://schemas.microsoft.com/office/drawing/2014/main" id="{6FEC096F-4A31-4375-AADA-3BA96E36216F}"/>
              </a:ext>
            </a:extLst>
          </p:cNvPr>
          <p:cNvSpPr>
            <a:spLocks noGrp="1"/>
          </p:cNvSpPr>
          <p:nvPr>
            <p:ph idx="1"/>
          </p:nvPr>
        </p:nvSpPr>
        <p:spPr>
          <a:xfrm>
            <a:off x="643753" y="1393679"/>
            <a:ext cx="10924855" cy="4680521"/>
          </a:xfrm>
        </p:spPr>
        <p:txBody>
          <a:bodyPr/>
          <a:lstStyle/>
          <a:p>
            <a:pPr marL="0" indent="0" fontAlgn="t">
              <a:buNone/>
            </a:pPr>
            <a:r>
              <a:rPr lang="de-DE" b="1" dirty="0"/>
              <a:t>Wasserhaushalt </a:t>
            </a:r>
          </a:p>
          <a:p>
            <a:pPr marL="0" indent="0" fontAlgn="t">
              <a:buNone/>
            </a:pPr>
            <a:endParaRPr lang="de-DE" sz="1450" b="1" dirty="0"/>
          </a:p>
          <a:p>
            <a:pPr fontAlgn="t"/>
            <a:r>
              <a:rPr lang="de-DE" sz="1450" b="1" dirty="0"/>
              <a:t>NLP Sächsische Schweiz: </a:t>
            </a:r>
            <a:r>
              <a:rPr lang="de-DE" sz="1450" dirty="0"/>
              <a:t>Offenlegung des verrohrten Flussabschnittes der '</a:t>
            </a:r>
            <a:r>
              <a:rPr lang="de-DE" sz="1450" dirty="0" err="1"/>
              <a:t>Brausnitz</a:t>
            </a:r>
            <a:r>
              <a:rPr lang="de-DE" sz="1450" dirty="0"/>
              <a:t>' im Landschaftsschutzgebiet; Wiederherstellung des Biotops, Verbesserung des Wasserhaushalts</a:t>
            </a:r>
          </a:p>
          <a:p>
            <a:pPr fontAlgn="t"/>
            <a:r>
              <a:rPr lang="de-DE" sz="1450" b="1" dirty="0"/>
              <a:t>NLP Sächsische Schweiz: </a:t>
            </a:r>
            <a:r>
              <a:rPr lang="de-DE" sz="1450" dirty="0"/>
              <a:t>Verbesserung bzw. Stabilisierung des Landschaftswasserhaushalts durch Rückhalt/Speicherung von Regen-/Schmelzwasser, durch Rückbau der Entwässerungsgräben und Revitalisierung gefasster Quellen. </a:t>
            </a:r>
          </a:p>
          <a:p>
            <a:pPr fontAlgn="t"/>
            <a:r>
              <a:rPr lang="de-DE" sz="1450" b="1" dirty="0"/>
              <a:t>BR Berchtesgadener Land: </a:t>
            </a:r>
            <a:r>
              <a:rPr lang="de-DE" sz="1450" dirty="0"/>
              <a:t>Wasserrückhaltemaßnahmen zur Reduzierung der Hochwassergefahr der Unterlieger sowie der Steigerung der Grundwasserneubildung</a:t>
            </a:r>
            <a:endParaRPr lang="de-DE" sz="1450" b="1" dirty="0"/>
          </a:p>
          <a:p>
            <a:pPr fontAlgn="t"/>
            <a:r>
              <a:rPr lang="de-DE" sz="1450" b="1" dirty="0"/>
              <a:t>BR Spreewald: </a:t>
            </a:r>
            <a:r>
              <a:rPr lang="de-DE" sz="1450" dirty="0"/>
              <a:t>Spreewald für Klimawandel und Braunkohlenausstieg fit machen – Wasserhaushalt zukunftssicher gestalten</a:t>
            </a:r>
          </a:p>
          <a:p>
            <a:pPr fontAlgn="t"/>
            <a:r>
              <a:rPr lang="de-DE" sz="1450" b="1" dirty="0"/>
              <a:t>BR Oberlausitzer Heide und Teichlandschaft: </a:t>
            </a:r>
            <a:r>
              <a:rPr lang="de-DE" sz="1450" dirty="0"/>
              <a:t>Verbesserung des großräumigen Landschaftswasserhaushaltes z.B. grundlegende Sanierung der Teiche (Einlass-, Ablassbauwerke, Gräben), Hochwasserschutz, Wasserspeichersystem für Versorgung von Berlin, Speisung der Bergbaufolgeseen</a:t>
            </a:r>
          </a:p>
          <a:p>
            <a:pPr fontAlgn="t"/>
            <a:r>
              <a:rPr lang="de-DE" sz="1450" b="1" dirty="0"/>
              <a:t>BR Oberlausitzer Heide und Teichlandschaft: </a:t>
            </a:r>
            <a:r>
              <a:rPr lang="de-DE" sz="1450" dirty="0"/>
              <a:t>Renaturierung der Kleinen Spree, Renaturierung Löbauer Wasser, Anbindung Löbauer Wasser durch den Auwald Guttau, Wiedervernässung von Feuchtgrünland</a:t>
            </a:r>
          </a:p>
          <a:p>
            <a:pPr fontAlgn="t"/>
            <a:r>
              <a:rPr lang="de-DE" sz="1450" b="1" dirty="0"/>
              <a:t>BR Rhön </a:t>
            </a:r>
            <a:r>
              <a:rPr lang="de-DE" sz="1450" dirty="0"/>
              <a:t>(Länderübergreifendes) Erhalt und Entwicklung der Quellen im BR Rhön zur Klimaanpassung und als aktiver natürlicher Klimaschutz, Maßnahmen an den Quellen</a:t>
            </a:r>
          </a:p>
          <a:p>
            <a:pPr marL="0" indent="0">
              <a:buNone/>
            </a:pPr>
            <a:endParaRPr lang="de-DE" sz="1400" dirty="0"/>
          </a:p>
        </p:txBody>
      </p:sp>
      <p:sp>
        <p:nvSpPr>
          <p:cNvPr id="7" name="Fußzeilenplatzhalter 27">
            <a:extLst>
              <a:ext uri="{FF2B5EF4-FFF2-40B4-BE49-F238E27FC236}">
                <a16:creationId xmlns:a16="http://schemas.microsoft.com/office/drawing/2014/main" id="{2B9849AF-625E-4888-B383-C0FFBE5E026A}"/>
              </a:ext>
            </a:extLst>
          </p:cNvPr>
          <p:cNvSpPr>
            <a:spLocks noGrp="1"/>
          </p:cNvSpPr>
          <p:nvPr>
            <p:ph type="ftr" sz="quarter" idx="10"/>
          </p:nvPr>
        </p:nvSpPr>
        <p:spPr>
          <a:xfrm>
            <a:off x="643753" y="6381631"/>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28019255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53F33-2DF5-A4D3-F59F-537257B92B8B}"/>
              </a:ext>
            </a:extLst>
          </p:cNvPr>
          <p:cNvSpPr>
            <a:spLocks noGrp="1"/>
          </p:cNvSpPr>
          <p:nvPr>
            <p:ph type="title"/>
          </p:nvPr>
        </p:nvSpPr>
        <p:spPr>
          <a:xfrm>
            <a:off x="444472" y="692696"/>
            <a:ext cx="8243815" cy="1079401"/>
          </a:xfrm>
        </p:spPr>
        <p:txBody>
          <a:bodyPr anchor="ctr"/>
          <a:lstStyle/>
          <a:p>
            <a:r>
              <a:rPr lang="de-DE" dirty="0"/>
              <a:t>Projektideen Meere und Küsten</a:t>
            </a:r>
          </a:p>
        </p:txBody>
      </p:sp>
      <p:sp>
        <p:nvSpPr>
          <p:cNvPr id="5" name="Foliennummernplatzhalter 4">
            <a:extLst>
              <a:ext uri="{FF2B5EF4-FFF2-40B4-BE49-F238E27FC236}">
                <a16:creationId xmlns:a16="http://schemas.microsoft.com/office/drawing/2014/main" id="{0066C6CC-7F3E-BC22-EBA0-A61537C36303}"/>
              </a:ext>
            </a:extLst>
          </p:cNvPr>
          <p:cNvSpPr>
            <a:spLocks noGrp="1"/>
          </p:cNvSpPr>
          <p:nvPr>
            <p:ph type="sldNum" sz="quarter" idx="11"/>
          </p:nvPr>
        </p:nvSpPr>
        <p:spPr/>
        <p:txBody>
          <a:bodyPr/>
          <a:lstStyle/>
          <a:p>
            <a:fld id="{E8194D6A-EB19-2344-867D-1C90D9BDB9BC}" type="slidenum">
              <a:rPr lang="de-DE" smtClean="0"/>
              <a:pPr/>
              <a:t>12</a:t>
            </a:fld>
            <a:endParaRPr lang="de-DE"/>
          </a:p>
        </p:txBody>
      </p:sp>
      <p:sp>
        <p:nvSpPr>
          <p:cNvPr id="11" name="Inhaltsplatzhalter 24">
            <a:extLst>
              <a:ext uri="{FF2B5EF4-FFF2-40B4-BE49-F238E27FC236}">
                <a16:creationId xmlns:a16="http://schemas.microsoft.com/office/drawing/2014/main" id="{640384C6-A8D7-41A1-9483-92A1B6C672BB}"/>
              </a:ext>
            </a:extLst>
          </p:cNvPr>
          <p:cNvSpPr txBox="1">
            <a:spLocks/>
          </p:cNvSpPr>
          <p:nvPr/>
        </p:nvSpPr>
        <p:spPr bwMode="auto">
          <a:xfrm>
            <a:off x="6816031" y="6374383"/>
            <a:ext cx="4896543"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Blühende Salzwiese auf Neuwerk (© NNL Fotoarchiv, Klaus Janke)</a:t>
            </a:r>
          </a:p>
        </p:txBody>
      </p:sp>
      <p:pic>
        <p:nvPicPr>
          <p:cNvPr id="8" name="Bildplatzhalter 7">
            <a:extLst>
              <a:ext uri="{FF2B5EF4-FFF2-40B4-BE49-F238E27FC236}">
                <a16:creationId xmlns:a16="http://schemas.microsoft.com/office/drawing/2014/main" id="{8936FFCA-87E9-4EF3-AB94-8EC37A48D8E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728313" y="1636348"/>
            <a:ext cx="4817451" cy="4879258"/>
          </a:xfrm>
          <a:prstGeom prst="roundRect">
            <a:avLst>
              <a:gd name="adj" fmla="val 4167"/>
            </a:avLst>
          </a:prstGeom>
          <a:solidFill>
            <a:srgbClr val="FFFFFF"/>
          </a:solidFill>
          <a:ln w="76200" cap="sq">
            <a:noFill/>
            <a:miter lim="800000"/>
          </a:ln>
          <a:effectLst/>
        </p:spPr>
      </p:pic>
      <p:sp>
        <p:nvSpPr>
          <p:cNvPr id="6" name="Inhaltsplatzhalter 5">
            <a:extLst>
              <a:ext uri="{FF2B5EF4-FFF2-40B4-BE49-F238E27FC236}">
                <a16:creationId xmlns:a16="http://schemas.microsoft.com/office/drawing/2014/main" id="{DC3E6803-B3CC-4B1C-ACEA-D7E2744DC85A}"/>
              </a:ext>
            </a:extLst>
          </p:cNvPr>
          <p:cNvSpPr>
            <a:spLocks noGrp="1"/>
          </p:cNvSpPr>
          <p:nvPr>
            <p:ph idx="1"/>
          </p:nvPr>
        </p:nvSpPr>
        <p:spPr>
          <a:xfrm>
            <a:off x="479424" y="1700808"/>
            <a:ext cx="5473744" cy="3601542"/>
          </a:xfrm>
        </p:spPr>
        <p:txBody>
          <a:bodyPr/>
          <a:lstStyle/>
          <a:p>
            <a:pPr marL="0" indent="0" fontAlgn="t">
              <a:spcAft>
                <a:spcPts val="0"/>
              </a:spcAft>
              <a:buNone/>
            </a:pPr>
            <a:r>
              <a:rPr lang="de-DE" b="1" dirty="0"/>
              <a:t>Salzwiesen </a:t>
            </a:r>
          </a:p>
          <a:p>
            <a:pPr marL="0" indent="0" fontAlgn="t">
              <a:spcAft>
                <a:spcPts val="0"/>
              </a:spcAft>
              <a:buNone/>
            </a:pPr>
            <a:endParaRPr lang="de-DE" sz="1450" b="1" dirty="0"/>
          </a:p>
          <a:p>
            <a:pPr marL="285750" indent="-285750" fontAlgn="t">
              <a:spcAft>
                <a:spcPts val="0"/>
              </a:spcAft>
            </a:pPr>
            <a:r>
              <a:rPr lang="de-DE" sz="1450" b="1" dirty="0"/>
              <a:t>BR/NLP Hamburgisches Wattenmeer: </a:t>
            </a:r>
            <a:r>
              <a:rPr lang="de-DE" sz="1450" dirty="0"/>
              <a:t>Salzwiesenrenaturierung in Teilen des Nordvorlands von Neuwerk: Biodiversität durch unterschiedliche Maßnahmen fördern, Extensivierung der Beweidung</a:t>
            </a:r>
          </a:p>
          <a:p>
            <a:pPr marL="285750" indent="-285750" fontAlgn="t">
              <a:spcAft>
                <a:spcPts val="0"/>
              </a:spcAft>
            </a:pPr>
            <a:r>
              <a:rPr lang="de-DE" sz="1450" b="1" dirty="0"/>
              <a:t>BR/NLP Niedersächsisches Wattenmeer: </a:t>
            </a:r>
            <a:r>
              <a:rPr lang="de-DE" sz="1450" dirty="0"/>
              <a:t>Entwicklung von naturnahen Salzwiesen durch Vernässung einer eingedeichten Fläche auf einer Insel (Westinnengroden, Wangerooge) </a:t>
            </a:r>
            <a:r>
              <a:rPr lang="de-DE" sz="1450" b="1" dirty="0"/>
              <a:t>BR/NLP Niedersächsisches Wattenmeer:</a:t>
            </a:r>
            <a:r>
              <a:rPr lang="de-DE" sz="1450" dirty="0"/>
              <a:t> Erhöhung der </a:t>
            </a:r>
            <a:r>
              <a:rPr lang="de-DE" sz="1450" dirty="0" err="1"/>
              <a:t>Klimaresilienz</a:t>
            </a:r>
            <a:r>
              <a:rPr lang="de-DE" sz="1450" dirty="0"/>
              <a:t> und Stärkung der ökologischen Qualität von Dünentälern. </a:t>
            </a:r>
          </a:p>
          <a:p>
            <a:pPr marL="285750" indent="-285750" fontAlgn="t">
              <a:spcAft>
                <a:spcPts val="0"/>
              </a:spcAft>
            </a:pPr>
            <a:r>
              <a:rPr lang="de-DE" sz="1450" b="1" dirty="0"/>
              <a:t>BR Südost-Rügen: </a:t>
            </a:r>
            <a:r>
              <a:rPr lang="de-DE" sz="1450" dirty="0"/>
              <a:t>Entwicklung von Managementvorschlägen für Salzwiesen z. Minimierung von negativen Auswirkungen durch sich ausbreitende </a:t>
            </a:r>
            <a:r>
              <a:rPr lang="de-DE" sz="1450" dirty="0" err="1"/>
              <a:t>Queller</a:t>
            </a:r>
            <a:r>
              <a:rPr lang="de-DE" sz="1450" dirty="0"/>
              <a:t>-Windwattflächen. </a:t>
            </a:r>
          </a:p>
          <a:p>
            <a:pPr marL="285750" indent="-285750" fontAlgn="t">
              <a:spcAft>
                <a:spcPts val="0"/>
              </a:spcAft>
            </a:pPr>
            <a:r>
              <a:rPr lang="de-DE" sz="1450" b="1" dirty="0"/>
              <a:t>BR Südost-Rügen: </a:t>
            </a:r>
            <a:r>
              <a:rPr lang="de-DE" sz="1450" dirty="0"/>
              <a:t>(Teil-) Renaturierung der </a:t>
            </a:r>
            <a:r>
              <a:rPr lang="de-DE" sz="1450" dirty="0" err="1"/>
              <a:t>Lobber</a:t>
            </a:r>
            <a:r>
              <a:rPr lang="de-DE" sz="1450" dirty="0"/>
              <a:t> See-Niederung, Degradierter Moorkörper soll als Salzwiese wieder etabliert werden (angepasstes Wassermanagement oder Vollständige Öffnung des Zuflusses).</a:t>
            </a:r>
          </a:p>
          <a:p>
            <a:endParaRPr lang="de-DE" dirty="0"/>
          </a:p>
        </p:txBody>
      </p:sp>
      <p:sp>
        <p:nvSpPr>
          <p:cNvPr id="9" name="Fußzeilenplatzhalter 27">
            <a:extLst>
              <a:ext uri="{FF2B5EF4-FFF2-40B4-BE49-F238E27FC236}">
                <a16:creationId xmlns:a16="http://schemas.microsoft.com/office/drawing/2014/main" id="{DAC3E671-B082-4AF9-B1D5-FBBCD0BA9811}"/>
              </a:ext>
            </a:extLst>
          </p:cNvPr>
          <p:cNvSpPr>
            <a:spLocks noGrp="1"/>
          </p:cNvSpPr>
          <p:nvPr>
            <p:ph type="ftr" sz="quarter" idx="10"/>
          </p:nvPr>
        </p:nvSpPr>
        <p:spPr>
          <a:xfrm>
            <a:off x="479424" y="6381329"/>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7583686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6CFC0-88A1-3F48-9D6C-AAA46386BA6D}"/>
              </a:ext>
            </a:extLst>
          </p:cNvPr>
          <p:cNvSpPr>
            <a:spLocks noGrp="1"/>
          </p:cNvSpPr>
          <p:nvPr>
            <p:ph type="title"/>
          </p:nvPr>
        </p:nvSpPr>
        <p:spPr>
          <a:xfrm>
            <a:off x="479425" y="404664"/>
            <a:ext cx="11233149" cy="1080120"/>
          </a:xfrm>
        </p:spPr>
        <p:txBody>
          <a:bodyPr/>
          <a:lstStyle/>
          <a:p>
            <a:pPr marL="0" indent="0">
              <a:buNone/>
            </a:pPr>
            <a:r>
              <a:rPr lang="de-DE" dirty="0"/>
              <a:t>Projektideen: Meere und Küsten </a:t>
            </a:r>
          </a:p>
        </p:txBody>
      </p:sp>
      <p:sp>
        <p:nvSpPr>
          <p:cNvPr id="29" name="Foliennummernplatzhalter 28">
            <a:extLst>
              <a:ext uri="{FF2B5EF4-FFF2-40B4-BE49-F238E27FC236}">
                <a16:creationId xmlns:a16="http://schemas.microsoft.com/office/drawing/2014/main" id="{4F64FF9D-9A99-BC46-846F-9154BCCC5818}"/>
              </a:ext>
            </a:extLst>
          </p:cNvPr>
          <p:cNvSpPr>
            <a:spLocks noGrp="1"/>
          </p:cNvSpPr>
          <p:nvPr>
            <p:ph type="sldNum" sz="quarter" idx="11"/>
          </p:nvPr>
        </p:nvSpPr>
        <p:spPr>
          <a:xfrm>
            <a:off x="10992543" y="6381329"/>
            <a:ext cx="720031" cy="476671"/>
          </a:xfrm>
        </p:spPr>
        <p:txBody>
          <a:bodyPr/>
          <a:lstStyle/>
          <a:p>
            <a:fld id="{E8194D6A-EB19-2344-867D-1C90D9BDB9BC}" type="slidenum">
              <a:rPr lang="de-DE" smtClean="0"/>
              <a:pPr/>
              <a:t>13</a:t>
            </a:fld>
            <a:endParaRPr lang="de-DE"/>
          </a:p>
        </p:txBody>
      </p:sp>
      <p:sp>
        <p:nvSpPr>
          <p:cNvPr id="3" name="Textfeld 2">
            <a:extLst>
              <a:ext uri="{FF2B5EF4-FFF2-40B4-BE49-F238E27FC236}">
                <a16:creationId xmlns:a16="http://schemas.microsoft.com/office/drawing/2014/main" id="{B0C925F4-C22F-4809-9A3F-ECDAFB45AC34}"/>
              </a:ext>
            </a:extLst>
          </p:cNvPr>
          <p:cNvSpPr txBox="1"/>
          <p:nvPr/>
        </p:nvSpPr>
        <p:spPr>
          <a:xfrm>
            <a:off x="479425" y="1690269"/>
            <a:ext cx="11032989" cy="4728987"/>
          </a:xfrm>
          <a:prstGeom prst="rect">
            <a:avLst/>
          </a:prstGeom>
          <a:noFill/>
        </p:spPr>
        <p:txBody>
          <a:bodyPr wrap="square" rtlCol="0">
            <a:spAutoFit/>
          </a:bodyPr>
          <a:lstStyle/>
          <a:p>
            <a:pPr fontAlgn="t">
              <a:spcBef>
                <a:spcPts val="0"/>
              </a:spcBef>
              <a:spcAft>
                <a:spcPts val="0"/>
              </a:spcAft>
            </a:pPr>
            <a:r>
              <a:rPr lang="de-DE" sz="1600" b="1" dirty="0">
                <a:solidFill>
                  <a:schemeClr val="tx1"/>
                </a:solidFill>
                <a:latin typeface="Tahoma" panose="020B0604030504040204" pitchFamily="34" charset="0"/>
                <a:ea typeface="Tahoma" panose="020B0604030504040204" pitchFamily="34" charset="0"/>
                <a:cs typeface="Tahoma" panose="020B0604030504040204" pitchFamily="34" charset="0"/>
              </a:rPr>
              <a:t>Seegraswiesen</a:t>
            </a:r>
          </a:p>
          <a:p>
            <a:pPr fontAlgn="t">
              <a:spcBef>
                <a:spcPts val="0"/>
              </a:spcBef>
              <a:spcAft>
                <a:spcPts val="0"/>
              </a:spcAft>
            </a:pPr>
            <a:r>
              <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lvl="0" indent="-285750" defTabSz="360000" fontAlgn="t">
              <a:lnSpc>
                <a:spcPct val="110000"/>
              </a:lnSpc>
              <a:spcBef>
                <a:spcPts val="0"/>
              </a:spcBef>
              <a:spcAft>
                <a:spcPts val="0"/>
              </a:spcAft>
              <a:buSzPct val="90000"/>
              <a:buFont typeface="Courier New" panose="02070309020205020404" pitchFamily="49" charset="0"/>
              <a:buChar char="o"/>
            </a:pPr>
            <a:r>
              <a:rPr lang="de-DE" sz="1450" b="1" kern="0" dirty="0">
                <a:latin typeface="Tahoma" panose="020B0604030504040204" pitchFamily="34" charset="0"/>
                <a:ea typeface="ヒラギノ明朝 ProN W3"/>
                <a:cs typeface="Tahoma" panose="020B0604030504040204" pitchFamily="34" charset="0"/>
                <a:sym typeface="Georgia" panose="02040502050405020303" pitchFamily="18" charset="0"/>
              </a:rPr>
              <a:t>NRP Schlei: </a:t>
            </a:r>
            <a:r>
              <a:rPr lang="de-DE" sz="1450" kern="0" dirty="0">
                <a:latin typeface="Tahoma" panose="020B0604030504040204" pitchFamily="34" charset="0"/>
                <a:ea typeface="ヒラギノ明朝 ProN W3"/>
                <a:cs typeface="Tahoma" panose="020B0604030504040204" pitchFamily="34" charset="0"/>
                <a:sym typeface="Georgia" panose="02040502050405020303" pitchFamily="18" charset="0"/>
              </a:rPr>
              <a:t>Wiederansiedlung von Seegraswiesen entlang der Schlei</a:t>
            </a:r>
          </a:p>
          <a:p>
            <a:pPr marL="285750" lvl="0" indent="-285750" defTabSz="360000" fontAlgn="t">
              <a:lnSpc>
                <a:spcPct val="110000"/>
              </a:lnSpc>
              <a:spcBef>
                <a:spcPts val="0"/>
              </a:spcBef>
              <a:spcAft>
                <a:spcPts val="0"/>
              </a:spcAft>
              <a:buSzPct val="90000"/>
              <a:buFont typeface="Courier New" panose="02070309020205020404" pitchFamily="49" charset="0"/>
              <a:buChar char="o"/>
            </a:pPr>
            <a:r>
              <a:rPr lang="de-DE" sz="1450" b="1" kern="0" dirty="0">
                <a:latin typeface="Tahoma" panose="020B0604030504040204" pitchFamily="34" charset="0"/>
                <a:ea typeface="ヒラギノ明朝 ProN W3"/>
                <a:cs typeface="Tahoma" panose="020B0604030504040204" pitchFamily="34" charset="0"/>
                <a:sym typeface="Georgia" panose="02040502050405020303" pitchFamily="18" charset="0"/>
              </a:rPr>
              <a:t>BR Südost-Rügen: </a:t>
            </a:r>
            <a:r>
              <a:rPr lang="de-DE" sz="1450" kern="0" dirty="0">
                <a:latin typeface="Tahoma" panose="020B0604030504040204" pitchFamily="34" charset="0"/>
                <a:ea typeface="ヒラギノ明朝 ProN W3"/>
                <a:cs typeface="Tahoma" panose="020B0604030504040204" pitchFamily="34" charset="0"/>
                <a:sym typeface="Georgia" panose="02040502050405020303" pitchFamily="18" charset="0"/>
              </a:rPr>
              <a:t>Erhöhung der </a:t>
            </a:r>
            <a:r>
              <a:rPr lang="de-DE" sz="1450" kern="0" dirty="0" err="1">
                <a:latin typeface="Tahoma" panose="020B0604030504040204" pitchFamily="34" charset="0"/>
                <a:ea typeface="ヒラギノ明朝 ProN W3"/>
                <a:cs typeface="Tahoma" panose="020B0604030504040204" pitchFamily="34" charset="0"/>
                <a:sym typeface="Georgia" panose="02040502050405020303" pitchFamily="18" charset="0"/>
              </a:rPr>
              <a:t>Makrophytendeckung</a:t>
            </a:r>
            <a:r>
              <a:rPr lang="de-DE" sz="1450" kern="0" dirty="0">
                <a:latin typeface="Tahoma" panose="020B0604030504040204" pitchFamily="34" charset="0"/>
                <a:ea typeface="ヒラギノ明朝 ProN W3"/>
                <a:cs typeface="Tahoma" panose="020B0604030504040204" pitchFamily="34" charset="0"/>
                <a:sym typeface="Georgia" panose="02040502050405020303" pitchFamily="18" charset="0"/>
              </a:rPr>
              <a:t> und der unteren </a:t>
            </a:r>
            <a:r>
              <a:rPr lang="de-DE" sz="1450" kern="0" dirty="0" err="1">
                <a:latin typeface="Tahoma" panose="020B0604030504040204" pitchFamily="34" charset="0"/>
                <a:ea typeface="ヒラギノ明朝 ProN W3"/>
                <a:cs typeface="Tahoma" panose="020B0604030504040204" pitchFamily="34" charset="0"/>
                <a:sym typeface="Georgia" panose="02040502050405020303" pitchFamily="18" charset="0"/>
              </a:rPr>
              <a:t>Makrophytengrenze</a:t>
            </a:r>
            <a:r>
              <a:rPr lang="de-DE" sz="1450" kern="0" dirty="0">
                <a:latin typeface="Tahoma" panose="020B0604030504040204" pitchFamily="34" charset="0"/>
                <a:ea typeface="ヒラギノ明朝 ProN W3"/>
                <a:cs typeface="Tahoma" panose="020B0604030504040204" pitchFamily="34" charset="0"/>
                <a:sym typeface="Georgia" panose="02040502050405020303" pitchFamily="18" charset="0"/>
              </a:rPr>
              <a:t> als CO²-Senke durch Minderung der diffusen Nährstoffeinträge in ausgewählten Lagunen im Biosphärenreservat Südost-Rügen. (Modellprojekt mit Umsetzung) </a:t>
            </a:r>
          </a:p>
          <a:p>
            <a:pPr marL="285750" lvl="0" indent="-285750" defTabSz="360000" fontAlgn="t">
              <a:lnSpc>
                <a:spcPct val="110000"/>
              </a:lnSpc>
              <a:spcBef>
                <a:spcPts val="0"/>
              </a:spcBef>
              <a:spcAft>
                <a:spcPts val="0"/>
              </a:spcAft>
              <a:buSzPct val="90000"/>
              <a:buFont typeface="Courier New" panose="02070309020205020404" pitchFamily="49" charset="0"/>
              <a:buChar char="o"/>
            </a:pPr>
            <a:r>
              <a:rPr lang="de-DE" sz="1450" b="1" kern="0" dirty="0">
                <a:latin typeface="Tahoma" panose="020B0604030504040204" pitchFamily="34" charset="0"/>
                <a:ea typeface="ヒラギノ明朝 ProN W3"/>
                <a:cs typeface="Tahoma" panose="020B0604030504040204" pitchFamily="34" charset="0"/>
                <a:sym typeface="Georgia" panose="02040502050405020303" pitchFamily="18" charset="0"/>
              </a:rPr>
              <a:t>BR/NLP Niedersächsisches Wattenmeer: </a:t>
            </a:r>
            <a:r>
              <a:rPr lang="de-DE" sz="1450" kern="0" dirty="0">
                <a:latin typeface="Tahoma" panose="020B0604030504040204" pitchFamily="34" charset="0"/>
                <a:ea typeface="ヒラギノ明朝 ProN W3"/>
                <a:cs typeface="Tahoma" panose="020B0604030504040204" pitchFamily="34" charset="0"/>
                <a:sym typeface="Georgia" panose="02040502050405020303" pitchFamily="18" charset="0"/>
              </a:rPr>
              <a:t>Förderung von Seegraswiesen: Erfassung von Potenzialflächen u. Machbarkeitsstudie zur Verbesserung der Standortbedingungen. </a:t>
            </a:r>
          </a:p>
          <a:p>
            <a:pPr lvl="0" defTabSz="360000" fontAlgn="t">
              <a:lnSpc>
                <a:spcPct val="110000"/>
              </a:lnSpc>
              <a:spcBef>
                <a:spcPts val="0"/>
              </a:spcBef>
              <a:spcAft>
                <a:spcPts val="0"/>
              </a:spcAft>
              <a:buSzPct val="90000"/>
            </a:pPr>
            <a:endParaRPr lang="de-DE" sz="1600" kern="0" dirty="0">
              <a:latin typeface="Tahoma" panose="020B0604030504040204" pitchFamily="34" charset="0"/>
              <a:ea typeface="ヒラギノ明朝 ProN W3"/>
              <a:cs typeface="Tahoma" panose="020B0604030504040204" pitchFamily="34" charset="0"/>
              <a:sym typeface="Georgia" panose="02040502050405020303" pitchFamily="18" charset="0"/>
            </a:endParaRPr>
          </a:p>
          <a:p>
            <a:pPr lvl="0" defTabSz="360000" fontAlgn="t">
              <a:lnSpc>
                <a:spcPct val="110000"/>
              </a:lnSpc>
              <a:spcBef>
                <a:spcPts val="0"/>
              </a:spcBef>
              <a:spcAft>
                <a:spcPts val="0"/>
              </a:spcAft>
              <a:buSzPct val="90000"/>
            </a:pPr>
            <a:r>
              <a:rPr lang="de-DE" sz="1600" b="1" kern="0" dirty="0">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rPr>
              <a:t>Fokus auf Forschung und Monitoring</a:t>
            </a:r>
          </a:p>
          <a:p>
            <a:pPr lvl="0" defTabSz="360000" fontAlgn="t">
              <a:lnSpc>
                <a:spcPct val="110000"/>
              </a:lnSpc>
              <a:spcBef>
                <a:spcPts val="0"/>
              </a:spcBef>
              <a:spcAft>
                <a:spcPts val="0"/>
              </a:spcAft>
              <a:buSzPct val="90000"/>
            </a:pPr>
            <a:endParaRPr lang="de-DE" sz="1600" b="1" kern="0" dirty="0">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a:p>
            <a:pPr marL="285750" lvl="0" indent="-285750" defTabSz="360000" fontAlgn="t">
              <a:lnSpc>
                <a:spcPct val="110000"/>
              </a:lnSpc>
              <a:spcBef>
                <a:spcPts val="0"/>
              </a:spcBef>
              <a:spcAft>
                <a:spcPts val="0"/>
              </a:spcAft>
              <a:buSzPct val="90000"/>
              <a:buFont typeface="Courier New" panose="02070309020205020404" pitchFamily="49" charset="0"/>
              <a:buChar char="o"/>
            </a:pPr>
            <a:r>
              <a:rPr lang="de-DE" sz="1450" b="1" dirty="0">
                <a:latin typeface="Tahoma" panose="020B0604030504040204" pitchFamily="34" charset="0"/>
                <a:ea typeface="Tahoma" panose="020B0604030504040204" pitchFamily="34" charset="0"/>
                <a:cs typeface="Tahoma" panose="020B0604030504040204" pitchFamily="34" charset="0"/>
              </a:rPr>
              <a:t>NLP/BR Hamburgisches Wattenmeer</a:t>
            </a:r>
            <a:r>
              <a:rPr lang="de-DE" sz="1450" dirty="0">
                <a:latin typeface="Tahoma" panose="020B0604030504040204" pitchFamily="34" charset="0"/>
                <a:ea typeface="Tahoma" panose="020B0604030504040204" pitchFamily="34" charset="0"/>
                <a:cs typeface="Tahoma" panose="020B0604030504040204" pitchFamily="34" charset="0"/>
              </a:rPr>
              <a:t>: Pilotprojekte zu Methoden, Techniken und Monitoringkonzepten zur Datenerhebung im Bereich Benthos, Fische und Bioakkumulation.</a:t>
            </a:r>
          </a:p>
          <a:p>
            <a:pPr marL="285750" indent="-285750" fontAlgn="t">
              <a:buFont typeface="Courier New" panose="02070309020205020404" pitchFamily="49" charset="0"/>
              <a:buChar char="o"/>
            </a:pPr>
            <a:r>
              <a:rPr lang="de-DE" sz="1450" b="1" dirty="0">
                <a:latin typeface="Tahoma" panose="020B0604030504040204" pitchFamily="34" charset="0"/>
                <a:ea typeface="Tahoma" panose="020B0604030504040204" pitchFamily="34" charset="0"/>
                <a:cs typeface="Tahoma" panose="020B0604030504040204" pitchFamily="34" charset="0"/>
              </a:rPr>
              <a:t>NLP/BR Hamburgisches Wattenmeer: </a:t>
            </a:r>
            <a:r>
              <a:rPr lang="de-DE" sz="1450" dirty="0">
                <a:latin typeface="Tahoma" panose="020B0604030504040204" pitchFamily="34" charset="0"/>
                <a:ea typeface="Tahoma" panose="020B0604030504040204" pitchFamily="34" charset="0"/>
                <a:cs typeface="Tahoma" panose="020B0604030504040204" pitchFamily="34" charset="0"/>
              </a:rPr>
              <a:t>Verantwortungsarten für den Nationalpark im Hinblick auf Natura-2000 und Meeresstrategie-Rahmenrichtlinie herausarbeiten und Managementmaßnahmen ableiten vor dem Hintergrund des Klimawandels. </a:t>
            </a:r>
          </a:p>
          <a:p>
            <a:pPr fontAlgn="t"/>
            <a:endParaRPr lang="de-DE" sz="1600" b="1" kern="0" dirty="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a:p>
            <a:pPr marL="285750" lvl="0" indent="-285750" defTabSz="360000" fontAlgn="t">
              <a:lnSpc>
                <a:spcPct val="110000"/>
              </a:lnSpc>
              <a:spcBef>
                <a:spcPts val="0"/>
              </a:spcBef>
              <a:spcAft>
                <a:spcPts val="0"/>
              </a:spcAft>
              <a:buSzPct val="90000"/>
              <a:buFont typeface="Wingdings" panose="05000000000000000000" pitchFamily="2" charset="2"/>
              <a:buChar char="à"/>
            </a:pPr>
            <a:r>
              <a:rPr lang="de-DE" sz="1450" kern="0" dirty="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rPr>
              <a:t>Sonderfall: Handlungsfeld 3 bereits fortgeschritten, Förderkonzepte statt Förderrichtlinie. </a:t>
            </a:r>
          </a:p>
          <a:p>
            <a:pPr marL="285750" lvl="0" indent="-285750" defTabSz="360000" fontAlgn="t">
              <a:lnSpc>
                <a:spcPct val="110000"/>
              </a:lnSpc>
              <a:spcBef>
                <a:spcPts val="0"/>
              </a:spcBef>
              <a:spcAft>
                <a:spcPts val="0"/>
              </a:spcAft>
              <a:buSzPct val="90000"/>
              <a:buFont typeface="Wingdings" panose="05000000000000000000" pitchFamily="2" charset="2"/>
              <a:buChar char="à"/>
            </a:pPr>
            <a:r>
              <a:rPr lang="de-DE" sz="1450" kern="0" dirty="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rPr>
              <a:t>Durch Gebiete und NNL eingebracht in den durch das BMUV koordinierten Prozess der Erstellung des Förderkonzeptes. Aktueller Stand: Gebiete sollen festlegen über welchen Finanzierungsweg Maßnahmen laufen sollen. </a:t>
            </a:r>
            <a:endParaRPr lang="de-DE" sz="14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t">
              <a:spcBef>
                <a:spcPts val="0"/>
              </a:spcBef>
              <a:spcAft>
                <a:spcPts val="0"/>
              </a:spcAft>
            </a:pPr>
            <a:endParaRPr lang="de-DE"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Fußzeilenplatzhalter 27">
            <a:extLst>
              <a:ext uri="{FF2B5EF4-FFF2-40B4-BE49-F238E27FC236}">
                <a16:creationId xmlns:a16="http://schemas.microsoft.com/office/drawing/2014/main" id="{CA722285-0C56-4884-8711-FE8C372DC682}"/>
              </a:ext>
            </a:extLst>
          </p:cNvPr>
          <p:cNvSpPr>
            <a:spLocks noGrp="1"/>
          </p:cNvSpPr>
          <p:nvPr>
            <p:ph type="ftr" sz="quarter" idx="10"/>
          </p:nvPr>
        </p:nvSpPr>
        <p:spPr>
          <a:xfrm>
            <a:off x="479425" y="6380712"/>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3192107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E9242C9-C11A-07DC-1E11-17860292F9F3}"/>
              </a:ext>
            </a:extLst>
          </p:cNvPr>
          <p:cNvSpPr>
            <a:spLocks noGrp="1"/>
          </p:cNvSpPr>
          <p:nvPr>
            <p:ph idx="1"/>
          </p:nvPr>
        </p:nvSpPr>
        <p:spPr>
          <a:xfrm>
            <a:off x="479424" y="2276872"/>
            <a:ext cx="5184527" cy="5040562"/>
          </a:xfrm>
        </p:spPr>
        <p:txBody>
          <a:bodyPr/>
          <a:lstStyle/>
          <a:p>
            <a:r>
              <a:rPr lang="de-DE" b="1" dirty="0"/>
              <a:t>NRP Thüringer Schiefergebirge / Obere Saale</a:t>
            </a:r>
            <a:r>
              <a:rPr lang="de-DE" dirty="0"/>
              <a:t>: Schaffung von Wildnis (700 ha)</a:t>
            </a:r>
          </a:p>
          <a:p>
            <a:pPr marL="0" indent="0">
              <a:buNone/>
            </a:pPr>
            <a:endParaRPr lang="de-DE" dirty="0"/>
          </a:p>
          <a:p>
            <a:r>
              <a:rPr lang="de-DE" b="1" dirty="0"/>
              <a:t>BR Schwäbische Alb: </a:t>
            </a:r>
            <a:r>
              <a:rPr lang="de-DE" dirty="0"/>
              <a:t>Klimawildnis: Erweiterung der Kernzone, Etablierung von Prozessschutzflächen</a:t>
            </a:r>
          </a:p>
          <a:p>
            <a:endParaRPr lang="de-DE" dirty="0"/>
          </a:p>
          <a:p>
            <a:r>
              <a:rPr lang="de-DE" b="1" dirty="0"/>
              <a:t>BR Oberlausitzer Heide und Teichlandschaft: </a:t>
            </a:r>
            <a:r>
              <a:rPr lang="de-DE" dirty="0"/>
              <a:t>Vernetzung der Kernzonen und </a:t>
            </a:r>
            <a:r>
              <a:rPr lang="de-DE" dirty="0" err="1"/>
              <a:t>Wildnisflächen</a:t>
            </a:r>
            <a:r>
              <a:rPr lang="de-DE" dirty="0"/>
              <a:t> zum Biotopverbund, Schaffung von Trittsteinen zwischen Wald und Offenland durch Neuanlage von Strukturelementen in der Landwirtschaft, Waldumbau, Alt- und Totholzanreicherung im Kleinprivatwald</a:t>
            </a:r>
          </a:p>
          <a:p>
            <a:pPr marL="0" indent="0">
              <a:buNone/>
            </a:pPr>
            <a:endParaRPr lang="de-DE" dirty="0"/>
          </a:p>
        </p:txBody>
      </p:sp>
      <p:sp>
        <p:nvSpPr>
          <p:cNvPr id="5" name="Foliennummernplatzhalter 4">
            <a:extLst>
              <a:ext uri="{FF2B5EF4-FFF2-40B4-BE49-F238E27FC236}">
                <a16:creationId xmlns:a16="http://schemas.microsoft.com/office/drawing/2014/main" id="{2ECBB34B-6178-AB88-0C80-5E350A7CFEAB}"/>
              </a:ext>
            </a:extLst>
          </p:cNvPr>
          <p:cNvSpPr>
            <a:spLocks noGrp="1"/>
          </p:cNvSpPr>
          <p:nvPr>
            <p:ph type="sldNum" sz="quarter" idx="11"/>
          </p:nvPr>
        </p:nvSpPr>
        <p:spPr/>
        <p:txBody>
          <a:bodyPr/>
          <a:lstStyle/>
          <a:p>
            <a:fld id="{E8194D6A-EB19-2344-867D-1C90D9BDB9BC}" type="slidenum">
              <a:rPr lang="de-DE" smtClean="0"/>
              <a:pPr/>
              <a:t>14</a:t>
            </a:fld>
            <a:endParaRPr lang="de-DE"/>
          </a:p>
        </p:txBody>
      </p:sp>
      <p:sp>
        <p:nvSpPr>
          <p:cNvPr id="10" name="Inhaltsplatzhalter 24">
            <a:extLst>
              <a:ext uri="{FF2B5EF4-FFF2-40B4-BE49-F238E27FC236}">
                <a16:creationId xmlns:a16="http://schemas.microsoft.com/office/drawing/2014/main" id="{E7DF8E06-88C8-2B35-D173-0418E45DA116}"/>
              </a:ext>
            </a:extLst>
          </p:cNvPr>
          <p:cNvSpPr>
            <a:spLocks noGrp="1"/>
          </p:cNvSpPr>
          <p:nvPr>
            <p:ph idx="12"/>
          </p:nvPr>
        </p:nvSpPr>
        <p:spPr>
          <a:xfrm>
            <a:off x="6654090" y="6237312"/>
            <a:ext cx="4896543" cy="476672"/>
          </a:xfrm>
        </p:spPr>
        <p:txBody>
          <a:bodyPr/>
          <a:lstStyle/>
          <a:p>
            <a:pPr algn="ctr"/>
            <a:r>
              <a:rPr lang="de-DE" dirty="0" err="1">
                <a:latin typeface="Tahoma" panose="020B0604030504040204" pitchFamily="34" charset="0"/>
                <a:ea typeface="Tahoma" panose="020B0604030504040204" pitchFamily="34" charset="0"/>
                <a:cs typeface="Tahoma" panose="020B0604030504040204" pitchFamily="34" charset="0"/>
              </a:rPr>
              <a:t>Wildnisgebiet</a:t>
            </a:r>
            <a:r>
              <a:rPr lang="de-DE" dirty="0">
                <a:latin typeface="Tahoma" panose="020B0604030504040204" pitchFamily="34" charset="0"/>
                <a:ea typeface="Tahoma" panose="020B0604030504040204" pitchFamily="34" charset="0"/>
                <a:cs typeface="Tahoma" panose="020B0604030504040204" pitchFamily="34" charset="0"/>
              </a:rPr>
              <a:t> </a:t>
            </a:r>
            <a:r>
              <a:rPr lang="de-DE" dirty="0" err="1">
                <a:latin typeface="Tahoma" panose="020B0604030504040204" pitchFamily="34" charset="0"/>
                <a:ea typeface="Tahoma" panose="020B0604030504040204" pitchFamily="34" charset="0"/>
                <a:cs typeface="Tahoma" panose="020B0604030504040204" pitchFamily="34" charset="0"/>
              </a:rPr>
              <a:t>Königsbrucker</a:t>
            </a:r>
            <a:r>
              <a:rPr lang="de-DE" dirty="0">
                <a:latin typeface="Tahoma" panose="020B0604030504040204" pitchFamily="34" charset="0"/>
                <a:ea typeface="Tahoma" panose="020B0604030504040204" pitchFamily="34" charset="0"/>
                <a:cs typeface="Tahoma" panose="020B0604030504040204" pitchFamily="34" charset="0"/>
              </a:rPr>
              <a:t> Heide (© NNL Fotoarchiv, Schlegel)</a:t>
            </a:r>
          </a:p>
        </p:txBody>
      </p:sp>
      <p:sp>
        <p:nvSpPr>
          <p:cNvPr id="12" name="Titel 6">
            <a:extLst>
              <a:ext uri="{FF2B5EF4-FFF2-40B4-BE49-F238E27FC236}">
                <a16:creationId xmlns:a16="http://schemas.microsoft.com/office/drawing/2014/main" id="{BD717AC3-CEC3-C42A-C2B7-2C2D8490A74A}"/>
              </a:ext>
            </a:extLst>
          </p:cNvPr>
          <p:cNvSpPr>
            <a:spLocks noGrp="1"/>
          </p:cNvSpPr>
          <p:nvPr>
            <p:ph type="title"/>
          </p:nvPr>
        </p:nvSpPr>
        <p:spPr>
          <a:xfrm>
            <a:off x="514789" y="770778"/>
            <a:ext cx="5040512" cy="1079401"/>
          </a:xfrm>
        </p:spPr>
        <p:txBody>
          <a:bodyPr anchor="ctr"/>
          <a:lstStyle/>
          <a:p>
            <a:r>
              <a:rPr lang="de-DE" sz="3400" dirty="0">
                <a:latin typeface="Tahoma" panose="020B0604030504040204" pitchFamily="34" charset="0"/>
                <a:ea typeface="Tahoma" panose="020B0604030504040204" pitchFamily="34" charset="0"/>
                <a:cs typeface="Tahoma" panose="020B0604030504040204" pitchFamily="34" charset="0"/>
              </a:rPr>
              <a:t>Projektideen Wildnis</a:t>
            </a:r>
          </a:p>
        </p:txBody>
      </p:sp>
      <p:pic>
        <p:nvPicPr>
          <p:cNvPr id="2" name="Bildplatzhalter 1">
            <a:extLst>
              <a:ext uri="{FF2B5EF4-FFF2-40B4-BE49-F238E27FC236}">
                <a16:creationId xmlns:a16="http://schemas.microsoft.com/office/drawing/2014/main" id="{7A0710CA-335E-4A14-9931-8EC64525AD2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545440" y="1196331"/>
            <a:ext cx="4931322" cy="5184998"/>
          </a:xfrm>
          <a:prstGeom prst="roundRect">
            <a:avLst>
              <a:gd name="adj" fmla="val 4167"/>
            </a:avLst>
          </a:prstGeom>
          <a:solidFill>
            <a:srgbClr val="FFFFFF"/>
          </a:solidFill>
          <a:ln w="76200" cap="sq">
            <a:noFill/>
            <a:miter lim="800000"/>
          </a:ln>
          <a:effectLst/>
        </p:spPr>
      </p:pic>
      <p:sp>
        <p:nvSpPr>
          <p:cNvPr id="9" name="Fußzeilenplatzhalter 27">
            <a:extLst>
              <a:ext uri="{FF2B5EF4-FFF2-40B4-BE49-F238E27FC236}">
                <a16:creationId xmlns:a16="http://schemas.microsoft.com/office/drawing/2014/main" id="{F566A6BD-497E-4A30-AFF6-2C323357A39D}"/>
              </a:ext>
            </a:extLst>
          </p:cNvPr>
          <p:cNvSpPr>
            <a:spLocks noGrp="1"/>
          </p:cNvSpPr>
          <p:nvPr>
            <p:ph type="ftr" sz="quarter" idx="10"/>
          </p:nvPr>
        </p:nvSpPr>
        <p:spPr>
          <a:xfrm>
            <a:off x="514789" y="6368743"/>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2605792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D713C-9CB0-9787-8C24-CD8719815109}"/>
              </a:ext>
            </a:extLst>
          </p:cNvPr>
          <p:cNvSpPr>
            <a:spLocks noGrp="1"/>
          </p:cNvSpPr>
          <p:nvPr>
            <p:ph type="title"/>
          </p:nvPr>
        </p:nvSpPr>
        <p:spPr>
          <a:xfrm>
            <a:off x="412840" y="620688"/>
            <a:ext cx="5040512" cy="1079401"/>
          </a:xfrm>
        </p:spPr>
        <p:txBody>
          <a:bodyPr anchor="ctr"/>
          <a:lstStyle/>
          <a:p>
            <a:r>
              <a:rPr lang="de-DE" dirty="0"/>
              <a:t>Projektideen Wälder</a:t>
            </a:r>
          </a:p>
        </p:txBody>
      </p:sp>
      <p:sp>
        <p:nvSpPr>
          <p:cNvPr id="3" name="Inhaltsplatzhalter 2">
            <a:extLst>
              <a:ext uri="{FF2B5EF4-FFF2-40B4-BE49-F238E27FC236}">
                <a16:creationId xmlns:a16="http://schemas.microsoft.com/office/drawing/2014/main" id="{63AF59BB-984C-1D2F-49F4-4251324AB9CA}"/>
              </a:ext>
            </a:extLst>
          </p:cNvPr>
          <p:cNvSpPr>
            <a:spLocks noGrp="1"/>
          </p:cNvSpPr>
          <p:nvPr>
            <p:ph idx="1"/>
          </p:nvPr>
        </p:nvSpPr>
        <p:spPr>
          <a:xfrm>
            <a:off x="412840" y="1700089"/>
            <a:ext cx="5832648" cy="4680890"/>
          </a:xfrm>
        </p:spPr>
        <p:txBody>
          <a:bodyPr/>
          <a:lstStyle/>
          <a:p>
            <a:pPr marL="0" indent="0">
              <a:buNone/>
            </a:pPr>
            <a:r>
              <a:rPr lang="de-DE" b="1" dirty="0"/>
              <a:t>Biotopverbund</a:t>
            </a:r>
          </a:p>
          <a:p>
            <a:endParaRPr lang="de-DE" b="1" dirty="0"/>
          </a:p>
          <a:p>
            <a:r>
              <a:rPr lang="de-DE" sz="1400" b="1" dirty="0"/>
              <a:t>NRP Rhein-Taunus</a:t>
            </a:r>
            <a:r>
              <a:rPr lang="de-DE" sz="1400" dirty="0"/>
              <a:t>: Modellierung eines Biotopverbunds mit Trittsteinen</a:t>
            </a:r>
          </a:p>
          <a:p>
            <a:r>
              <a:rPr lang="de-DE" sz="1400" b="1" dirty="0"/>
              <a:t>NRP Saar-Hunsrück</a:t>
            </a:r>
            <a:r>
              <a:rPr lang="de-DE" sz="1400" dirty="0"/>
              <a:t>: Waldvermehrung mit Biotopvernetzung (</a:t>
            </a:r>
            <a:r>
              <a:rPr lang="de-DE" sz="1400" dirty="0" err="1"/>
              <a:t>Idarwald</a:t>
            </a:r>
            <a:r>
              <a:rPr lang="de-DE" sz="1400" dirty="0"/>
              <a:t>)</a:t>
            </a:r>
          </a:p>
          <a:p>
            <a:r>
              <a:rPr lang="de-DE" sz="1400" b="1" dirty="0"/>
              <a:t>* NLP Kellerwald Edersee: </a:t>
            </a:r>
            <a:r>
              <a:rPr lang="de-DE" sz="1400" dirty="0"/>
              <a:t>Aufbau eines regionalen Wald-Verbundsystems mit Trittsteinen und Korridoren aus Prozessschutz- bzw. Naturwaldentwicklungsflächen im Mittelgebirgs-Laubwald als Referenz- und </a:t>
            </a:r>
            <a:r>
              <a:rPr lang="de-DE" sz="1400" dirty="0" err="1"/>
              <a:t>Monitoringflächen</a:t>
            </a:r>
            <a:r>
              <a:rPr lang="de-DE" sz="1400" dirty="0"/>
              <a:t>.</a:t>
            </a:r>
          </a:p>
          <a:p>
            <a:pPr marL="0" indent="0">
              <a:buNone/>
            </a:pPr>
            <a:endParaRPr lang="de-DE" dirty="0"/>
          </a:p>
          <a:p>
            <a:pPr marL="0" indent="0" fontAlgn="t">
              <a:buNone/>
            </a:pPr>
            <a:r>
              <a:rPr lang="de-DE" b="1" dirty="0"/>
              <a:t>Wegerückbau </a:t>
            </a:r>
          </a:p>
          <a:p>
            <a:pPr marL="0" indent="0" fontAlgn="t">
              <a:buNone/>
            </a:pPr>
            <a:endParaRPr lang="de-DE" sz="900" b="1" dirty="0"/>
          </a:p>
          <a:p>
            <a:pPr fontAlgn="t"/>
            <a:r>
              <a:rPr lang="de-DE" sz="1400" b="1" dirty="0"/>
              <a:t>NLP Eifel: </a:t>
            </a:r>
            <a:r>
              <a:rPr lang="de-DE" sz="1400" dirty="0"/>
              <a:t>Wegerückbau u.a. Wiederbewaldung und Bildung einer Humusauflage, Verringerung der Zerschneidung.</a:t>
            </a:r>
          </a:p>
          <a:p>
            <a:pPr fontAlgn="t"/>
            <a:r>
              <a:rPr lang="de-DE" sz="1400" b="1" dirty="0"/>
              <a:t>NLP Eifel: </a:t>
            </a:r>
            <a:r>
              <a:rPr lang="de-DE" sz="1400" dirty="0"/>
              <a:t>Rückbau von Panzerstraßen, Wiederbegrünung durch Sukzession, CO2 Speicherung im Boden, bessere Wasserrückhaltung durch natürliches Abflussregime ermöglicht </a:t>
            </a:r>
          </a:p>
          <a:p>
            <a:pPr fontAlgn="t"/>
            <a:r>
              <a:rPr lang="de-DE" sz="1400" b="1" dirty="0"/>
              <a:t>NLP Hunsrück-Hochwald: </a:t>
            </a:r>
            <a:r>
              <a:rPr lang="de-DE" sz="1400" dirty="0"/>
              <a:t>Rückentwicklung von Wegen und Grabensystemen mit dem Ziel des Wasserrückhaltes in der Fläche.</a:t>
            </a:r>
          </a:p>
          <a:p>
            <a:endParaRPr lang="de-DE" dirty="0"/>
          </a:p>
        </p:txBody>
      </p:sp>
      <p:sp>
        <p:nvSpPr>
          <p:cNvPr id="5" name="Foliennummernplatzhalter 4">
            <a:extLst>
              <a:ext uri="{FF2B5EF4-FFF2-40B4-BE49-F238E27FC236}">
                <a16:creationId xmlns:a16="http://schemas.microsoft.com/office/drawing/2014/main" id="{A51BE6D2-23AD-F4C6-5D51-DDA240C97B5B}"/>
              </a:ext>
            </a:extLst>
          </p:cNvPr>
          <p:cNvSpPr>
            <a:spLocks noGrp="1"/>
          </p:cNvSpPr>
          <p:nvPr>
            <p:ph type="sldNum" sz="quarter" idx="11"/>
          </p:nvPr>
        </p:nvSpPr>
        <p:spPr/>
        <p:txBody>
          <a:bodyPr/>
          <a:lstStyle/>
          <a:p>
            <a:fld id="{E8194D6A-EB19-2344-867D-1C90D9BDB9BC}" type="slidenum">
              <a:rPr lang="de-DE" smtClean="0"/>
              <a:pPr/>
              <a:t>15</a:t>
            </a:fld>
            <a:endParaRPr lang="de-DE"/>
          </a:p>
        </p:txBody>
      </p:sp>
      <p:pic>
        <p:nvPicPr>
          <p:cNvPr id="4" name="Bildplatzhalter 11">
            <a:extLst>
              <a:ext uri="{FF2B5EF4-FFF2-40B4-BE49-F238E27FC236}">
                <a16:creationId xmlns:a16="http://schemas.microsoft.com/office/drawing/2014/main" id="{0A9E4B47-92B5-A948-DFF0-2271BEC43D1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6233322" y="620688"/>
            <a:ext cx="5479251" cy="5763162"/>
          </a:xfrm>
          <a:prstGeom prst="roundRect">
            <a:avLst>
              <a:gd name="adj" fmla="val 4167"/>
            </a:avLst>
          </a:prstGeom>
          <a:solidFill>
            <a:srgbClr val="FFFFFF"/>
          </a:solidFill>
          <a:ln w="76200" cap="sq">
            <a:noFill/>
            <a:miter lim="800000"/>
          </a:ln>
          <a:effectLst/>
        </p:spPr>
      </p:pic>
      <p:sp>
        <p:nvSpPr>
          <p:cNvPr id="10" name="Inhaltsplatzhalter 24">
            <a:extLst>
              <a:ext uri="{FF2B5EF4-FFF2-40B4-BE49-F238E27FC236}">
                <a16:creationId xmlns:a16="http://schemas.microsoft.com/office/drawing/2014/main" id="{4F6217D4-7F78-E543-EC5C-501148CEC920}"/>
              </a:ext>
            </a:extLst>
          </p:cNvPr>
          <p:cNvSpPr>
            <a:spLocks noGrp="1"/>
          </p:cNvSpPr>
          <p:nvPr>
            <p:ph idx="12"/>
          </p:nvPr>
        </p:nvSpPr>
        <p:spPr>
          <a:xfrm>
            <a:off x="6816030" y="6237312"/>
            <a:ext cx="4896543" cy="476672"/>
          </a:xfrm>
        </p:spPr>
        <p:txBody>
          <a:bodyPr/>
          <a:lstStyle/>
          <a:p>
            <a:r>
              <a:rPr lang="de-DE" dirty="0">
                <a:latin typeface="Tahoma" panose="020B0604030504040204" pitchFamily="34" charset="0"/>
                <a:ea typeface="Tahoma" panose="020B0604030504040204" pitchFamily="34" charset="0"/>
                <a:cs typeface="Tahoma" panose="020B0604030504040204" pitchFamily="34" charset="0"/>
              </a:rPr>
              <a:t>Waldumbau im Naturpark Zittauer Gebirge (©VDN-Fotoportal/bikender)</a:t>
            </a:r>
          </a:p>
        </p:txBody>
      </p:sp>
      <p:sp>
        <p:nvSpPr>
          <p:cNvPr id="8" name="Fußzeilenplatzhalter 27">
            <a:extLst>
              <a:ext uri="{FF2B5EF4-FFF2-40B4-BE49-F238E27FC236}">
                <a16:creationId xmlns:a16="http://schemas.microsoft.com/office/drawing/2014/main" id="{5BB8FE26-36A6-4DEA-ACD7-45CDBD43642E}"/>
              </a:ext>
            </a:extLst>
          </p:cNvPr>
          <p:cNvSpPr>
            <a:spLocks noGrp="1"/>
          </p:cNvSpPr>
          <p:nvPr>
            <p:ph type="ftr" sz="quarter" idx="10"/>
          </p:nvPr>
        </p:nvSpPr>
        <p:spPr>
          <a:xfrm>
            <a:off x="411685" y="6408292"/>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9129524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512489" y="548068"/>
            <a:ext cx="5040512" cy="1079401"/>
          </a:xfrm>
        </p:spPr>
        <p:txBody>
          <a:bodyPr anchor="ctr"/>
          <a:lstStyle/>
          <a:p>
            <a:r>
              <a:rPr lang="de-DE" dirty="0"/>
              <a:t>Projektideen Wälder </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a:xfrm>
            <a:off x="11027245" y="6237010"/>
            <a:ext cx="720031" cy="620688"/>
          </a:xfrm>
        </p:spPr>
        <p:txBody>
          <a:bodyPr/>
          <a:lstStyle/>
          <a:p>
            <a:fld id="{E8194D6A-EB19-2344-867D-1C90D9BDB9BC}" type="slidenum">
              <a:rPr lang="de-DE" smtClean="0"/>
              <a:pPr/>
              <a:t>16</a:t>
            </a:fld>
            <a:endParaRPr lang="de-DE" dirty="0"/>
          </a:p>
        </p:txBody>
      </p:sp>
      <p:sp>
        <p:nvSpPr>
          <p:cNvPr id="10" name="Inhaltsplatzhalter 9">
            <a:extLst>
              <a:ext uri="{FF2B5EF4-FFF2-40B4-BE49-F238E27FC236}">
                <a16:creationId xmlns:a16="http://schemas.microsoft.com/office/drawing/2014/main" id="{43542CC5-46A6-4ED6-8AB7-BAFA36929CE0}"/>
              </a:ext>
            </a:extLst>
          </p:cNvPr>
          <p:cNvSpPr>
            <a:spLocks noGrp="1"/>
          </p:cNvSpPr>
          <p:nvPr>
            <p:ph idx="1"/>
          </p:nvPr>
        </p:nvSpPr>
        <p:spPr>
          <a:xfrm>
            <a:off x="551384" y="1696552"/>
            <a:ext cx="5524974" cy="4613380"/>
          </a:xfrm>
        </p:spPr>
        <p:txBody>
          <a:bodyPr/>
          <a:lstStyle/>
          <a:p>
            <a:pPr marL="0" indent="0" fontAlgn="t">
              <a:buNone/>
            </a:pPr>
            <a:r>
              <a:rPr lang="de-DE" b="1" dirty="0"/>
              <a:t>Waldumbau </a:t>
            </a:r>
          </a:p>
          <a:p>
            <a:pPr marL="0" indent="0" fontAlgn="t">
              <a:buNone/>
            </a:pPr>
            <a:endParaRPr lang="de-DE" sz="1400" b="1" dirty="0"/>
          </a:p>
          <a:p>
            <a:pPr fontAlgn="t"/>
            <a:r>
              <a:rPr lang="de-DE" sz="1400" b="1" dirty="0"/>
              <a:t>NRP Hirschwald</a:t>
            </a:r>
            <a:r>
              <a:rPr lang="de-DE" sz="1400" dirty="0"/>
              <a:t>: Waldumbau</a:t>
            </a:r>
          </a:p>
          <a:p>
            <a:r>
              <a:rPr lang="de-DE" sz="1400" b="1" dirty="0"/>
              <a:t>NRP Kyffhäuser &amp; Südharz</a:t>
            </a:r>
            <a:r>
              <a:rPr lang="de-DE" sz="1400" dirty="0"/>
              <a:t>: Waldumbau von Fichten- und Kiefernforsten mit resilienten Baumarten</a:t>
            </a:r>
          </a:p>
          <a:p>
            <a:r>
              <a:rPr lang="de-DE" sz="1400" b="1" dirty="0"/>
              <a:t>NRP Thüringer Schiefergebirge / Obere Saale</a:t>
            </a:r>
            <a:r>
              <a:rPr lang="de-DE" sz="1400" dirty="0"/>
              <a:t>: Neuaufbau von Wald</a:t>
            </a:r>
          </a:p>
          <a:p>
            <a:r>
              <a:rPr lang="de-DE" sz="1400" b="1" dirty="0"/>
              <a:t>NRP Vulkaneifel</a:t>
            </a:r>
            <a:r>
              <a:rPr lang="de-DE" sz="1400" dirty="0"/>
              <a:t>: Schaffung zukunftsfähiger Wälder</a:t>
            </a:r>
            <a:endParaRPr lang="de-DE" sz="1400" b="1" dirty="0"/>
          </a:p>
          <a:p>
            <a:pPr fontAlgn="t"/>
            <a:r>
              <a:rPr lang="de-DE" sz="1400" b="1" dirty="0"/>
              <a:t>BR Schwarzwald: </a:t>
            </a:r>
            <a:r>
              <a:rPr lang="de-DE" sz="1400" dirty="0"/>
              <a:t>Waldumbau</a:t>
            </a:r>
          </a:p>
          <a:p>
            <a:pPr fontAlgn="t"/>
            <a:r>
              <a:rPr lang="de-DE" sz="1400" b="1" dirty="0"/>
              <a:t>BR Flusslandschaft Elbe-Brandenburg: </a:t>
            </a:r>
            <a:r>
              <a:rPr lang="de-DE" sz="1400" dirty="0"/>
              <a:t> Umbau eines Kiefernforsts, Erhöhung der Biodiversität, Aufbau von Hainsimsen-Buchenwald</a:t>
            </a:r>
          </a:p>
          <a:p>
            <a:pPr fontAlgn="t"/>
            <a:r>
              <a:rPr lang="de-DE" sz="1400" b="1" dirty="0"/>
              <a:t>BR Mittelelbe: </a:t>
            </a:r>
            <a:r>
              <a:rPr lang="de-DE" sz="1400" dirty="0"/>
              <a:t>Pflanzung von Solitäreichenbeständen im Dessau-Wörlitzer Gartenreich</a:t>
            </a:r>
          </a:p>
          <a:p>
            <a:pPr fontAlgn="t"/>
            <a:r>
              <a:rPr lang="de-DE" sz="1400" b="1" dirty="0"/>
              <a:t>NLP Bayerischer Wald: </a:t>
            </a:r>
            <a:r>
              <a:rPr lang="de-DE" sz="1400" dirty="0"/>
              <a:t>Förderung von Totholz und seltenen Baumarten</a:t>
            </a:r>
          </a:p>
          <a:p>
            <a:pPr fontAlgn="t"/>
            <a:r>
              <a:rPr lang="de-DE" sz="1450" b="1" dirty="0"/>
              <a:t>WSG Jüterbog-Lieberose: </a:t>
            </a:r>
            <a:r>
              <a:rPr lang="de-DE" sz="1450" dirty="0"/>
              <a:t>Ökologischer Waldumbau </a:t>
            </a:r>
          </a:p>
          <a:p>
            <a:pPr fontAlgn="t"/>
            <a:endParaRPr lang="de-DE" sz="1450" dirty="0"/>
          </a:p>
          <a:p>
            <a:endParaRPr lang="de-DE" sz="1500" dirty="0"/>
          </a:p>
        </p:txBody>
      </p:sp>
      <p:pic>
        <p:nvPicPr>
          <p:cNvPr id="4" name="Grafik 3">
            <a:extLst>
              <a:ext uri="{FF2B5EF4-FFF2-40B4-BE49-F238E27FC236}">
                <a16:creationId xmlns:a16="http://schemas.microsoft.com/office/drawing/2014/main" id="{6D19913F-026A-4541-8360-B134194207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6764" y="369937"/>
            <a:ext cx="5040512" cy="5760665"/>
          </a:xfrm>
          <a:prstGeom prst="roundRect">
            <a:avLst>
              <a:gd name="adj" fmla="val 4167"/>
            </a:avLst>
          </a:prstGeom>
          <a:solidFill>
            <a:srgbClr val="FFFFFF"/>
          </a:solidFill>
          <a:ln w="76200" cap="sq">
            <a:noFill/>
            <a:miter lim="800000"/>
          </a:ln>
          <a:effectLst/>
        </p:spPr>
      </p:pic>
      <p:sp>
        <p:nvSpPr>
          <p:cNvPr id="8" name="Inhaltsplatzhalter 24">
            <a:extLst>
              <a:ext uri="{FF2B5EF4-FFF2-40B4-BE49-F238E27FC236}">
                <a16:creationId xmlns:a16="http://schemas.microsoft.com/office/drawing/2014/main" id="{01CBFDD5-52E8-41A6-841B-BB8B1411CE50}"/>
              </a:ext>
            </a:extLst>
          </p:cNvPr>
          <p:cNvSpPr txBox="1">
            <a:spLocks/>
          </p:cNvSpPr>
          <p:nvPr/>
        </p:nvSpPr>
        <p:spPr bwMode="auto">
          <a:xfrm>
            <a:off x="6960096" y="6091754"/>
            <a:ext cx="4954126"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sz="900" kern="0" dirty="0"/>
              <a:t>Totholz, Wilder Wald, </a:t>
            </a:r>
            <a:r>
              <a:rPr lang="de-DE" sz="900" kern="0" dirty="0" err="1"/>
              <a:t>Baumpilz</a:t>
            </a:r>
            <a:r>
              <a:rPr lang="de-DE" sz="900" kern="0" dirty="0"/>
              <a:t> (© NNL Fotoarchiv / Stefan Sempert )</a:t>
            </a:r>
          </a:p>
        </p:txBody>
      </p:sp>
      <p:sp>
        <p:nvSpPr>
          <p:cNvPr id="9" name="Fußzeilenplatzhalter 27">
            <a:extLst>
              <a:ext uri="{FF2B5EF4-FFF2-40B4-BE49-F238E27FC236}">
                <a16:creationId xmlns:a16="http://schemas.microsoft.com/office/drawing/2014/main" id="{63080B34-FC8E-4F28-A235-809B6643F8D0}"/>
              </a:ext>
            </a:extLst>
          </p:cNvPr>
          <p:cNvSpPr>
            <a:spLocks noGrp="1"/>
          </p:cNvSpPr>
          <p:nvPr>
            <p:ph type="ftr" sz="quarter" idx="10"/>
          </p:nvPr>
        </p:nvSpPr>
        <p:spPr>
          <a:xfrm>
            <a:off x="512489" y="6303905"/>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17466203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87B39-9AE3-BB5D-618C-E2E07324E337}"/>
              </a:ext>
            </a:extLst>
          </p:cNvPr>
          <p:cNvSpPr>
            <a:spLocks noGrp="1"/>
          </p:cNvSpPr>
          <p:nvPr>
            <p:ph type="title"/>
          </p:nvPr>
        </p:nvSpPr>
        <p:spPr>
          <a:xfrm>
            <a:off x="493038" y="404664"/>
            <a:ext cx="8804375" cy="1079401"/>
          </a:xfrm>
        </p:spPr>
        <p:txBody>
          <a:bodyPr anchor="ctr"/>
          <a:lstStyle/>
          <a:p>
            <a:r>
              <a:rPr lang="de-DE" dirty="0"/>
              <a:t>Projektideen Wald</a:t>
            </a:r>
            <a:br>
              <a:rPr lang="de-DE" dirty="0"/>
            </a:br>
            <a:r>
              <a:rPr lang="de-DE" dirty="0"/>
              <a:t>Fokus: Forschung und Monitoring</a:t>
            </a:r>
          </a:p>
        </p:txBody>
      </p:sp>
      <p:sp>
        <p:nvSpPr>
          <p:cNvPr id="3" name="Inhaltsplatzhalter 2">
            <a:extLst>
              <a:ext uri="{FF2B5EF4-FFF2-40B4-BE49-F238E27FC236}">
                <a16:creationId xmlns:a16="http://schemas.microsoft.com/office/drawing/2014/main" id="{7D7E3B7B-023A-A48B-1D09-2E558D6BE6F4}"/>
              </a:ext>
            </a:extLst>
          </p:cNvPr>
          <p:cNvSpPr>
            <a:spLocks noGrp="1"/>
          </p:cNvSpPr>
          <p:nvPr>
            <p:ph idx="1"/>
          </p:nvPr>
        </p:nvSpPr>
        <p:spPr>
          <a:xfrm>
            <a:off x="493134" y="1665680"/>
            <a:ext cx="6466961" cy="5184578"/>
          </a:xfrm>
        </p:spPr>
        <p:txBody>
          <a:bodyPr/>
          <a:lstStyle/>
          <a:p>
            <a:pPr marL="0" indent="0" fontAlgn="t">
              <a:buNone/>
            </a:pPr>
            <a:r>
              <a:rPr lang="de-DE" b="1" dirty="0"/>
              <a:t>Begleitung einer ANK - Renaturierungsmaßnahme</a:t>
            </a:r>
          </a:p>
          <a:p>
            <a:pPr fontAlgn="t"/>
            <a:endParaRPr lang="de-DE" b="1" dirty="0"/>
          </a:p>
          <a:p>
            <a:pPr fontAlgn="t"/>
            <a:r>
              <a:rPr lang="de-DE" sz="1450" b="1" dirty="0"/>
              <a:t>NLP Hunsrück-Hochwald: </a:t>
            </a:r>
            <a:r>
              <a:rPr lang="de-DE" sz="1450" dirty="0"/>
              <a:t>Begleitung der Maßnahmen zum Wasserrückhalt in der Fläche mit </a:t>
            </a:r>
            <a:r>
              <a:rPr lang="de-DE" sz="1450" kern="1200" dirty="0">
                <a:solidFill>
                  <a:srgbClr val="000000"/>
                </a:solidFill>
              </a:rPr>
              <a:t>Fokus auf: Waldmikroklima, Baumartenzusammensetzung und Gewässerökologische Entwicklungen. </a:t>
            </a:r>
          </a:p>
          <a:p>
            <a:pPr fontAlgn="t"/>
            <a:r>
              <a:rPr lang="de-DE" sz="1450" b="1" dirty="0"/>
              <a:t>NLP Kellerwald Edersee: </a:t>
            </a:r>
            <a:r>
              <a:rPr lang="de-DE" sz="1450" dirty="0"/>
              <a:t>Aufbau eines regionalen Wald-Verbundsystems mit Trittsteinen und Korridoren aus Prozessschutz- bzw. Naturwaldentwicklungsflächen im Mittelgebirgs-Laubwald als Referenz- und </a:t>
            </a:r>
            <a:r>
              <a:rPr lang="de-DE" sz="1450" dirty="0" err="1"/>
              <a:t>Monitoringflächen</a:t>
            </a:r>
            <a:r>
              <a:rPr lang="de-DE" sz="1450" dirty="0"/>
              <a:t>. Klimaanpassungs- und Biodiversitätsstrategien mit benachbarten Waldbesitzern im Nationalparkumfeld (Referenzflächen, gemeinsames Monitoring, kohärentes Verbundsystem)</a:t>
            </a:r>
          </a:p>
          <a:p>
            <a:pPr marL="0" indent="0" fontAlgn="t">
              <a:buNone/>
            </a:pPr>
            <a:br>
              <a:rPr lang="de-DE" sz="1450" dirty="0"/>
            </a:br>
            <a:endParaRPr lang="de-DE" sz="1450" dirty="0"/>
          </a:p>
        </p:txBody>
      </p:sp>
      <p:sp>
        <p:nvSpPr>
          <p:cNvPr id="5" name="Foliennummernplatzhalter 4">
            <a:extLst>
              <a:ext uri="{FF2B5EF4-FFF2-40B4-BE49-F238E27FC236}">
                <a16:creationId xmlns:a16="http://schemas.microsoft.com/office/drawing/2014/main" id="{64DF3FB6-53CB-CA99-5AC1-6ADB4504E271}"/>
              </a:ext>
            </a:extLst>
          </p:cNvPr>
          <p:cNvSpPr>
            <a:spLocks noGrp="1"/>
          </p:cNvSpPr>
          <p:nvPr>
            <p:ph type="sldNum" sz="quarter" idx="11"/>
          </p:nvPr>
        </p:nvSpPr>
        <p:spPr/>
        <p:txBody>
          <a:bodyPr/>
          <a:lstStyle/>
          <a:p>
            <a:fld id="{E8194D6A-EB19-2344-867D-1C90D9BDB9BC}" type="slidenum">
              <a:rPr lang="de-DE" smtClean="0"/>
              <a:pPr/>
              <a:t>17</a:t>
            </a:fld>
            <a:endParaRPr lang="de-DE"/>
          </a:p>
        </p:txBody>
      </p:sp>
      <p:sp>
        <p:nvSpPr>
          <p:cNvPr id="10" name="Inhaltsplatzhalter 24">
            <a:extLst>
              <a:ext uri="{FF2B5EF4-FFF2-40B4-BE49-F238E27FC236}">
                <a16:creationId xmlns:a16="http://schemas.microsoft.com/office/drawing/2014/main" id="{9B69882E-5751-4EBB-E93C-9C120D3F9296}"/>
              </a:ext>
            </a:extLst>
          </p:cNvPr>
          <p:cNvSpPr>
            <a:spLocks noGrp="1"/>
          </p:cNvSpPr>
          <p:nvPr>
            <p:ph idx="12"/>
          </p:nvPr>
        </p:nvSpPr>
        <p:spPr>
          <a:xfrm>
            <a:off x="7021634" y="6325028"/>
            <a:ext cx="4896543" cy="476672"/>
          </a:xfrm>
        </p:spPr>
        <p:txBody>
          <a:bodyPr/>
          <a:lstStyle/>
          <a:p>
            <a:pPr algn="ctr"/>
            <a:r>
              <a:rPr lang="de-DE" dirty="0"/>
              <a:t>Habichtskauz Jungvögel </a:t>
            </a:r>
            <a:r>
              <a:rPr lang="de-DE" dirty="0">
                <a:latin typeface="Tahoma" panose="020B0604030504040204" pitchFamily="34" charset="0"/>
                <a:ea typeface="Tahoma" panose="020B0604030504040204" pitchFamily="34" charset="0"/>
                <a:cs typeface="Tahoma" panose="020B0604030504040204" pitchFamily="34" charset="0"/>
              </a:rPr>
              <a:t>(© NNL Fotoarchiv, </a:t>
            </a:r>
            <a:r>
              <a:rPr lang="de-DE" dirty="0"/>
              <a:t>Christoph, </a:t>
            </a:r>
            <a:r>
              <a:rPr lang="de-DE" dirty="0" err="1"/>
              <a:t>Moning</a:t>
            </a:r>
            <a:r>
              <a:rPr lang="de-DE" dirty="0">
                <a:latin typeface="Tahoma" panose="020B0604030504040204" pitchFamily="34" charset="0"/>
                <a:ea typeface="Tahoma" panose="020B0604030504040204" pitchFamily="34" charset="0"/>
                <a:cs typeface="Tahoma" panose="020B0604030504040204" pitchFamily="34" charset="0"/>
              </a:rPr>
              <a:t>)</a:t>
            </a:r>
          </a:p>
        </p:txBody>
      </p:sp>
      <p:pic>
        <p:nvPicPr>
          <p:cNvPr id="12" name="Bildplatzhalter 11">
            <a:extLst>
              <a:ext uri="{FF2B5EF4-FFF2-40B4-BE49-F238E27FC236}">
                <a16:creationId xmlns:a16="http://schemas.microsoft.com/office/drawing/2014/main" id="{234EEB0D-8A3F-493B-B876-09C94BB9C53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227238" y="1665680"/>
            <a:ext cx="4485336" cy="4716069"/>
          </a:xfrm>
          <a:prstGeom prst="roundRect">
            <a:avLst>
              <a:gd name="adj" fmla="val 4167"/>
            </a:avLst>
          </a:prstGeom>
          <a:solidFill>
            <a:srgbClr val="FFFFFF"/>
          </a:solidFill>
          <a:ln w="76200" cap="sq">
            <a:noFill/>
            <a:miter lim="800000"/>
          </a:ln>
          <a:effectLst/>
        </p:spPr>
      </p:pic>
      <p:sp>
        <p:nvSpPr>
          <p:cNvPr id="8" name="Fußzeilenplatzhalter 27">
            <a:extLst>
              <a:ext uri="{FF2B5EF4-FFF2-40B4-BE49-F238E27FC236}">
                <a16:creationId xmlns:a16="http://schemas.microsoft.com/office/drawing/2014/main" id="{B9A13713-66A2-4E2D-A781-EC4E0F9571DD}"/>
              </a:ext>
            </a:extLst>
          </p:cNvPr>
          <p:cNvSpPr>
            <a:spLocks noGrp="1"/>
          </p:cNvSpPr>
          <p:nvPr>
            <p:ph type="ftr" sz="quarter" idx="10"/>
          </p:nvPr>
        </p:nvSpPr>
        <p:spPr>
          <a:xfrm>
            <a:off x="493038" y="6268728"/>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1078193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623392" y="584257"/>
            <a:ext cx="10585176" cy="1079401"/>
          </a:xfrm>
        </p:spPr>
        <p:txBody>
          <a:bodyPr anchor="ctr"/>
          <a:lstStyle/>
          <a:p>
            <a:r>
              <a:rPr lang="de-DE" dirty="0"/>
              <a:t>Projektideen Wald</a:t>
            </a:r>
            <a:br>
              <a:rPr lang="de-DE" dirty="0"/>
            </a:br>
            <a:r>
              <a:rPr lang="de-DE" dirty="0"/>
              <a:t>Fokus: Forschung und Monitoring</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a:xfrm>
            <a:off x="10992543" y="6381329"/>
            <a:ext cx="720031" cy="476671"/>
          </a:xfrm>
        </p:spPr>
        <p:txBody>
          <a:bodyPr/>
          <a:lstStyle/>
          <a:p>
            <a:fld id="{E8194D6A-EB19-2344-867D-1C90D9BDB9BC}" type="slidenum">
              <a:rPr lang="de-DE" smtClean="0"/>
              <a:pPr/>
              <a:t>18</a:t>
            </a:fld>
            <a:endParaRPr lang="de-DE" dirty="0"/>
          </a:p>
        </p:txBody>
      </p:sp>
      <p:sp>
        <p:nvSpPr>
          <p:cNvPr id="13" name="Inhaltsplatzhalter 12">
            <a:extLst>
              <a:ext uri="{FF2B5EF4-FFF2-40B4-BE49-F238E27FC236}">
                <a16:creationId xmlns:a16="http://schemas.microsoft.com/office/drawing/2014/main" id="{B2B87591-88AB-4261-8E22-F5803610BEAC}"/>
              </a:ext>
            </a:extLst>
          </p:cNvPr>
          <p:cNvSpPr>
            <a:spLocks noGrp="1"/>
          </p:cNvSpPr>
          <p:nvPr>
            <p:ph idx="1"/>
          </p:nvPr>
        </p:nvSpPr>
        <p:spPr>
          <a:xfrm>
            <a:off x="623392" y="1772029"/>
            <a:ext cx="6660869" cy="4420175"/>
          </a:xfrm>
        </p:spPr>
        <p:txBody>
          <a:bodyPr/>
          <a:lstStyle/>
          <a:p>
            <a:pPr marL="0" indent="0" fontAlgn="t">
              <a:buNone/>
            </a:pPr>
            <a:r>
              <a:rPr lang="de-DE" b="1" dirty="0"/>
              <a:t>Fokus auf Prozessschutz (Wald) </a:t>
            </a:r>
          </a:p>
          <a:p>
            <a:pPr marL="0" indent="0" fontAlgn="t">
              <a:buNone/>
            </a:pPr>
            <a:endParaRPr lang="de-DE" sz="1450" b="1" dirty="0"/>
          </a:p>
          <a:p>
            <a:pPr fontAlgn="t"/>
            <a:r>
              <a:rPr lang="de-DE" sz="1400" b="1" dirty="0"/>
              <a:t>BR Südharz: </a:t>
            </a:r>
            <a:r>
              <a:rPr lang="de-DE" sz="1400" dirty="0"/>
              <a:t>Fichtensterben - Was kommt danach? Von Klimawandelfolgeschäden zum Zukunftshabitat: Sicherung, Erforschung und Monitoring von ehemaligen Fichtenmonokultur-Flächen als Zukunftswald für den Arten- und Klimaschutz </a:t>
            </a:r>
          </a:p>
          <a:p>
            <a:pPr fontAlgn="t"/>
            <a:r>
              <a:rPr lang="de-DE" sz="1400" b="1" dirty="0"/>
              <a:t>BR Südharz: </a:t>
            </a:r>
            <a:r>
              <a:rPr lang="de-DE" sz="1400" dirty="0"/>
              <a:t>Klimawandel-resilientes Habitat natürlicher Europäischer Laubwald: Sicherung, Erforschung und Monitoring von naturnahen Laubwald-Flächen als Zukunftswald für den Arten- und Klimaschutz </a:t>
            </a:r>
            <a:r>
              <a:rPr lang="de-DE" sz="1400" dirty="0">
                <a:sym typeface="Wingdings" panose="05000000000000000000" pitchFamily="2" charset="2"/>
              </a:rPr>
              <a:t> </a:t>
            </a:r>
            <a:r>
              <a:rPr lang="de-DE" sz="1400" i="1" dirty="0">
                <a:sym typeface="Wingdings" panose="05000000000000000000" pitchFamily="2" charset="2"/>
              </a:rPr>
              <a:t>Beide: </a:t>
            </a:r>
            <a:r>
              <a:rPr lang="de-DE" sz="1400" i="1" dirty="0"/>
              <a:t>Rechtliche Sicherung (Umnutzung von Landeseigentum), Kauf von </a:t>
            </a:r>
            <a:r>
              <a:rPr lang="de-DE" sz="1400" i="1" dirty="0" err="1"/>
              <a:t>Kahlschlagsflächen</a:t>
            </a:r>
            <a:r>
              <a:rPr lang="de-DE" sz="1400" i="1" dirty="0"/>
              <a:t>, Rechtliche Unterschutzstellung (Verordnung als Totalreservat), Natürliche Sukzession ohne menschlichen Eingriff (Kernzone)</a:t>
            </a:r>
          </a:p>
          <a:p>
            <a:pPr fontAlgn="t"/>
            <a:r>
              <a:rPr lang="de-DE" sz="1400" b="1" dirty="0"/>
              <a:t>NLP Müritz: </a:t>
            </a:r>
            <a:r>
              <a:rPr lang="de-DE" sz="1400" dirty="0"/>
              <a:t>Bilanzierung der Kohlenstoffbindung in den Wäldern des Müritz Nationalparks </a:t>
            </a:r>
            <a:endParaRPr lang="de-DE" sz="1400" i="1" dirty="0"/>
          </a:p>
          <a:p>
            <a:pPr fontAlgn="t"/>
            <a:r>
              <a:rPr lang="de-DE" sz="1400" b="1" dirty="0"/>
              <a:t>NLP Kellerwald Edersee (Verbundprojekt alle NLP): </a:t>
            </a:r>
            <a:r>
              <a:rPr lang="de-DE" sz="1400" dirty="0"/>
              <a:t>Weiterentwicklung des </a:t>
            </a:r>
            <a:r>
              <a:rPr lang="de-DE" sz="1400" dirty="0" err="1"/>
              <a:t>Wildtiermonitorings</a:t>
            </a:r>
            <a:r>
              <a:rPr lang="de-DE" sz="1400" dirty="0"/>
              <a:t> basierend auf dem bestehenden Schalenwild-Projekt (10 NLP beteiligt) mit Betrachtung des Einfluss des Wildes auf natürliche Wiederbewaldung/ Bildung klimaresilienter Laubmischwälder </a:t>
            </a:r>
          </a:p>
          <a:p>
            <a:pPr fontAlgn="t"/>
            <a:r>
              <a:rPr lang="de-DE" sz="1400" b="1" dirty="0"/>
              <a:t>WSG Jüterbog Lieberose: </a:t>
            </a:r>
            <a:r>
              <a:rPr lang="de-DE" sz="1400" dirty="0"/>
              <a:t>Langfristigen Erforschung der </a:t>
            </a:r>
            <a:r>
              <a:rPr lang="de-DE" sz="1400" dirty="0" err="1"/>
              <a:t>Wildnisfläche</a:t>
            </a:r>
            <a:r>
              <a:rPr lang="de-DE" sz="1400" dirty="0"/>
              <a:t> Lieberose und der angrenzenden Landeswälder</a:t>
            </a:r>
          </a:p>
        </p:txBody>
      </p:sp>
      <p:pic>
        <p:nvPicPr>
          <p:cNvPr id="7" name="Bildplatzhalter 6">
            <a:extLst>
              <a:ext uri="{FF2B5EF4-FFF2-40B4-BE49-F238E27FC236}">
                <a16:creationId xmlns:a16="http://schemas.microsoft.com/office/drawing/2014/main" id="{4ADDB2C7-0EF8-4332-88FD-B441108C9CC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405932" y="1853568"/>
            <a:ext cx="4306641" cy="4528182"/>
          </a:xfrm>
          <a:prstGeom prst="roundRect">
            <a:avLst>
              <a:gd name="adj" fmla="val 4167"/>
            </a:avLst>
          </a:prstGeom>
          <a:solidFill>
            <a:srgbClr val="FFFFFF"/>
          </a:solidFill>
          <a:ln w="76200" cap="sq">
            <a:noFill/>
            <a:miter lim="800000"/>
          </a:ln>
          <a:effectLst/>
        </p:spPr>
      </p:pic>
      <p:sp>
        <p:nvSpPr>
          <p:cNvPr id="10" name="Inhaltsplatzhalter 24">
            <a:extLst>
              <a:ext uri="{FF2B5EF4-FFF2-40B4-BE49-F238E27FC236}">
                <a16:creationId xmlns:a16="http://schemas.microsoft.com/office/drawing/2014/main" id="{FD6BB290-C986-4589-9C85-74B5ACF84CDD}"/>
              </a:ext>
            </a:extLst>
          </p:cNvPr>
          <p:cNvSpPr txBox="1">
            <a:spLocks/>
          </p:cNvSpPr>
          <p:nvPr/>
        </p:nvSpPr>
        <p:spPr bwMode="auto">
          <a:xfrm>
            <a:off x="7284261" y="6300576"/>
            <a:ext cx="4896543"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Bergfichtenwald, NLP Harz (© NNL Fotoarchiv, Jens Bachmann)</a:t>
            </a:r>
          </a:p>
        </p:txBody>
      </p:sp>
      <p:sp>
        <p:nvSpPr>
          <p:cNvPr id="9" name="Fußzeilenplatzhalter 27">
            <a:extLst>
              <a:ext uri="{FF2B5EF4-FFF2-40B4-BE49-F238E27FC236}">
                <a16:creationId xmlns:a16="http://schemas.microsoft.com/office/drawing/2014/main" id="{3EB71221-D90C-4A00-A213-809F485AB82C}"/>
              </a:ext>
            </a:extLst>
          </p:cNvPr>
          <p:cNvSpPr>
            <a:spLocks noGrp="1"/>
          </p:cNvSpPr>
          <p:nvPr>
            <p:ph type="ftr" sz="quarter" idx="10"/>
          </p:nvPr>
        </p:nvSpPr>
        <p:spPr>
          <a:xfrm>
            <a:off x="623392" y="6409251"/>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2362099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87B39-9AE3-BB5D-618C-E2E07324E337}"/>
              </a:ext>
            </a:extLst>
          </p:cNvPr>
          <p:cNvSpPr>
            <a:spLocks noGrp="1"/>
          </p:cNvSpPr>
          <p:nvPr>
            <p:ph type="title"/>
          </p:nvPr>
        </p:nvSpPr>
        <p:spPr>
          <a:xfrm>
            <a:off x="321056" y="693415"/>
            <a:ext cx="5040512" cy="1079401"/>
          </a:xfrm>
        </p:spPr>
        <p:txBody>
          <a:bodyPr anchor="ctr"/>
          <a:lstStyle/>
          <a:p>
            <a:r>
              <a:rPr lang="de-DE" dirty="0"/>
              <a:t>Projektideen Böden</a:t>
            </a:r>
          </a:p>
        </p:txBody>
      </p:sp>
      <p:sp>
        <p:nvSpPr>
          <p:cNvPr id="3" name="Inhaltsplatzhalter 2">
            <a:extLst>
              <a:ext uri="{FF2B5EF4-FFF2-40B4-BE49-F238E27FC236}">
                <a16:creationId xmlns:a16="http://schemas.microsoft.com/office/drawing/2014/main" id="{7D7E3B7B-023A-A48B-1D09-2E558D6BE6F4}"/>
              </a:ext>
            </a:extLst>
          </p:cNvPr>
          <p:cNvSpPr>
            <a:spLocks noGrp="1"/>
          </p:cNvSpPr>
          <p:nvPr>
            <p:ph idx="1"/>
          </p:nvPr>
        </p:nvSpPr>
        <p:spPr>
          <a:xfrm>
            <a:off x="299379" y="1772816"/>
            <a:ext cx="5868629" cy="5400602"/>
          </a:xfrm>
        </p:spPr>
        <p:txBody>
          <a:bodyPr/>
          <a:lstStyle/>
          <a:p>
            <a:r>
              <a:rPr lang="de-DE" b="1" dirty="0"/>
              <a:t>NRP Neckartal-Odenwald</a:t>
            </a:r>
            <a:r>
              <a:rPr lang="de-DE" dirty="0"/>
              <a:t>: Aufbau von Agroforst-Systemen, Humusprojekte</a:t>
            </a:r>
          </a:p>
          <a:p>
            <a:r>
              <a:rPr lang="de-DE" b="1" dirty="0"/>
              <a:t>NRP Schwarzwald Mitte/Nord</a:t>
            </a:r>
            <a:r>
              <a:rPr lang="de-DE" dirty="0"/>
              <a:t>: Humusaufbau auf Acker- und Grünlandflächen</a:t>
            </a:r>
          </a:p>
          <a:p>
            <a:r>
              <a:rPr lang="de-DE" b="1" dirty="0"/>
              <a:t>NRP Südschwarzwald</a:t>
            </a:r>
            <a:r>
              <a:rPr lang="de-DE" dirty="0"/>
              <a:t>: Landschaft als Wasserspeicher</a:t>
            </a:r>
          </a:p>
          <a:p>
            <a:r>
              <a:rPr lang="de-DE" b="1" dirty="0"/>
              <a:t>NRP Hirschwald</a:t>
            </a:r>
            <a:r>
              <a:rPr lang="de-DE" dirty="0"/>
              <a:t>: Humusaufbau und CO2-Speicherung</a:t>
            </a:r>
          </a:p>
          <a:p>
            <a:r>
              <a:rPr lang="de-DE" b="1" dirty="0"/>
              <a:t>NRP Rhein-Taunus</a:t>
            </a:r>
            <a:r>
              <a:rPr lang="de-DE" dirty="0"/>
              <a:t>: Etablierung einer Schwammlandschaft</a:t>
            </a:r>
          </a:p>
          <a:p>
            <a:r>
              <a:rPr lang="de-DE" b="1" dirty="0"/>
              <a:t>NRP Nossentiner/Schwinzer Heide</a:t>
            </a:r>
            <a:r>
              <a:rPr lang="de-DE" dirty="0"/>
              <a:t>: Kohlenstoffbindung durch Terra </a:t>
            </a:r>
            <a:r>
              <a:rPr lang="de-DE" dirty="0" err="1"/>
              <a:t>Preta</a:t>
            </a:r>
            <a:r>
              <a:rPr lang="de-DE" dirty="0"/>
              <a:t> auf Grünland</a:t>
            </a:r>
          </a:p>
          <a:p>
            <a:r>
              <a:rPr lang="de-DE" b="1" dirty="0"/>
              <a:t>NRP Südeifel</a:t>
            </a:r>
            <a:r>
              <a:rPr lang="de-DE" dirty="0"/>
              <a:t>: Blühstreifen auf öffentlichen Wegrainen, Entwicklung von Agroforst-Systemen</a:t>
            </a:r>
          </a:p>
          <a:p>
            <a:r>
              <a:rPr lang="de-DE" b="1" dirty="0"/>
              <a:t>NRP Vulkaneifel</a:t>
            </a:r>
            <a:r>
              <a:rPr lang="de-DE" dirty="0"/>
              <a:t>: Blühende Vulkaneifel durch Agroforst</a:t>
            </a:r>
          </a:p>
          <a:p>
            <a:r>
              <a:rPr lang="de-DE" b="1" dirty="0"/>
              <a:t>NRP Saar-Hunsrück</a:t>
            </a:r>
            <a:r>
              <a:rPr lang="de-DE" dirty="0"/>
              <a:t>: Humusanreicherung durch Aufbereitung organischen Schnittguts</a:t>
            </a:r>
          </a:p>
          <a:p>
            <a:r>
              <a:rPr lang="de-DE" b="1" dirty="0"/>
              <a:t>NRP Zittauer Gebirge</a:t>
            </a:r>
            <a:r>
              <a:rPr lang="de-DE" dirty="0"/>
              <a:t>: Renaturierung der </a:t>
            </a:r>
            <a:r>
              <a:rPr lang="de-DE" dirty="0" err="1"/>
              <a:t>Südflur</a:t>
            </a:r>
            <a:endParaRPr lang="de-DE" dirty="0"/>
          </a:p>
          <a:p>
            <a:r>
              <a:rPr lang="de-DE" b="1" dirty="0"/>
              <a:t>NRP Kyffhäuser &amp; Südharz</a:t>
            </a:r>
            <a:r>
              <a:rPr lang="de-DE" dirty="0"/>
              <a:t>: Agroforstsysteme mit Agri-PV</a:t>
            </a:r>
          </a:p>
        </p:txBody>
      </p:sp>
      <p:sp>
        <p:nvSpPr>
          <p:cNvPr id="5" name="Foliennummernplatzhalter 4">
            <a:extLst>
              <a:ext uri="{FF2B5EF4-FFF2-40B4-BE49-F238E27FC236}">
                <a16:creationId xmlns:a16="http://schemas.microsoft.com/office/drawing/2014/main" id="{64DF3FB6-53CB-CA99-5AC1-6ADB4504E271}"/>
              </a:ext>
            </a:extLst>
          </p:cNvPr>
          <p:cNvSpPr>
            <a:spLocks noGrp="1"/>
          </p:cNvSpPr>
          <p:nvPr>
            <p:ph type="sldNum" sz="quarter" idx="11"/>
          </p:nvPr>
        </p:nvSpPr>
        <p:spPr/>
        <p:txBody>
          <a:bodyPr/>
          <a:lstStyle/>
          <a:p>
            <a:fld id="{E8194D6A-EB19-2344-867D-1C90D9BDB9BC}" type="slidenum">
              <a:rPr lang="de-DE" smtClean="0"/>
              <a:pPr/>
              <a:t>19</a:t>
            </a:fld>
            <a:endParaRPr lang="de-DE"/>
          </a:p>
        </p:txBody>
      </p:sp>
      <p:sp>
        <p:nvSpPr>
          <p:cNvPr id="10" name="Inhaltsplatzhalter 24">
            <a:extLst>
              <a:ext uri="{FF2B5EF4-FFF2-40B4-BE49-F238E27FC236}">
                <a16:creationId xmlns:a16="http://schemas.microsoft.com/office/drawing/2014/main" id="{9B69882E-5751-4EBB-E93C-9C120D3F9296}"/>
              </a:ext>
            </a:extLst>
          </p:cNvPr>
          <p:cNvSpPr>
            <a:spLocks noGrp="1"/>
          </p:cNvSpPr>
          <p:nvPr>
            <p:ph idx="12"/>
          </p:nvPr>
        </p:nvSpPr>
        <p:spPr>
          <a:xfrm>
            <a:off x="6456015" y="6170655"/>
            <a:ext cx="4896543" cy="476672"/>
          </a:xfrm>
        </p:spPr>
        <p:txBody>
          <a:bodyPr/>
          <a:lstStyle/>
          <a:p>
            <a:pPr algn="ctr"/>
            <a:r>
              <a:rPr lang="de-DE" dirty="0">
                <a:latin typeface="Tahoma" panose="020B0604030504040204" pitchFamily="34" charset="0"/>
                <a:ea typeface="Tahoma" panose="020B0604030504040204" pitchFamily="34" charset="0"/>
                <a:cs typeface="Tahoma" panose="020B0604030504040204" pitchFamily="34" charset="0"/>
              </a:rPr>
              <a:t>Blühstreifen im Biosphärenreservat Schorfheide - Chorin</a:t>
            </a:r>
            <a:br>
              <a:rPr lang="de-DE" dirty="0">
                <a:latin typeface="Tahoma" panose="020B0604030504040204" pitchFamily="34" charset="0"/>
                <a:ea typeface="Tahoma" panose="020B0604030504040204" pitchFamily="34" charset="0"/>
                <a:cs typeface="Tahoma" panose="020B0604030504040204" pitchFamily="34" charset="0"/>
              </a:rPr>
            </a:br>
            <a:r>
              <a:rPr lang="de-DE" dirty="0">
                <a:latin typeface="Tahoma" panose="020B0604030504040204" pitchFamily="34" charset="0"/>
                <a:ea typeface="Tahoma" panose="020B0604030504040204" pitchFamily="34" charset="0"/>
                <a:cs typeface="Tahoma" panose="020B0604030504040204" pitchFamily="34" charset="0"/>
              </a:rPr>
              <a:t>(©</a:t>
            </a:r>
            <a:r>
              <a:rPr lang="de-DE" dirty="0"/>
              <a:t> </a:t>
            </a:r>
            <a:r>
              <a:rPr lang="de-DE" dirty="0">
                <a:latin typeface="Tahoma" panose="020B0604030504040204" pitchFamily="34" charset="0"/>
                <a:ea typeface="Tahoma" panose="020B0604030504040204" pitchFamily="34" charset="0"/>
                <a:cs typeface="Tahoma" panose="020B0604030504040204" pitchFamily="34" charset="0"/>
              </a:rPr>
              <a:t>NNL Fotoarchiv - Frank Gottwald, </a:t>
            </a:r>
            <a:r>
              <a:rPr lang="de-DE" dirty="0" err="1">
                <a:latin typeface="Tahoma" panose="020B0604030504040204" pitchFamily="34" charset="0"/>
                <a:ea typeface="Tahoma" panose="020B0604030504040204" pitchFamily="34" charset="0"/>
                <a:cs typeface="Tahoma" panose="020B0604030504040204" pitchFamily="34" charset="0"/>
              </a:rPr>
              <a:t>LfU</a:t>
            </a:r>
            <a:r>
              <a:rPr lang="de-DE" dirty="0">
                <a:latin typeface="Tahoma" panose="020B0604030504040204" pitchFamily="34" charset="0"/>
                <a:ea typeface="Tahoma" panose="020B0604030504040204" pitchFamily="34" charset="0"/>
                <a:cs typeface="Tahoma" panose="020B0604030504040204" pitchFamily="34" charset="0"/>
              </a:rPr>
              <a:t> Brandenburg)</a:t>
            </a:r>
          </a:p>
        </p:txBody>
      </p:sp>
      <p:pic>
        <p:nvPicPr>
          <p:cNvPr id="11" name="Bildplatzhalter 10">
            <a:extLst>
              <a:ext uri="{FF2B5EF4-FFF2-40B4-BE49-F238E27FC236}">
                <a16:creationId xmlns:a16="http://schemas.microsoft.com/office/drawing/2014/main" id="{0E71F8C7-330A-479A-B942-16A269A773E7}"/>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469463" y="1124744"/>
            <a:ext cx="4862837" cy="5112990"/>
          </a:xfrm>
          <a:prstGeom prst="roundRect">
            <a:avLst>
              <a:gd name="adj" fmla="val 4167"/>
            </a:avLst>
          </a:prstGeom>
          <a:solidFill>
            <a:srgbClr val="FFFFFF"/>
          </a:solidFill>
          <a:ln w="76200" cap="sq">
            <a:noFill/>
            <a:miter lim="800000"/>
          </a:ln>
          <a:effectLst/>
        </p:spPr>
      </p:pic>
      <p:sp>
        <p:nvSpPr>
          <p:cNvPr id="8" name="Fußzeilenplatzhalter 27">
            <a:extLst>
              <a:ext uri="{FF2B5EF4-FFF2-40B4-BE49-F238E27FC236}">
                <a16:creationId xmlns:a16="http://schemas.microsoft.com/office/drawing/2014/main" id="{E87226AB-7B8A-4ED2-8854-334D96230CCE}"/>
              </a:ext>
            </a:extLst>
          </p:cNvPr>
          <p:cNvSpPr>
            <a:spLocks noGrp="1"/>
          </p:cNvSpPr>
          <p:nvPr>
            <p:ph type="ftr" sz="quarter" idx="10"/>
          </p:nvPr>
        </p:nvSpPr>
        <p:spPr>
          <a:xfrm>
            <a:off x="322515" y="6342358"/>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12170238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FD611-00EB-4C92-A6FC-73CE74B34EB4}"/>
              </a:ext>
            </a:extLst>
          </p:cNvPr>
          <p:cNvSpPr>
            <a:spLocks noGrp="1"/>
          </p:cNvSpPr>
          <p:nvPr>
            <p:ph type="title"/>
          </p:nvPr>
        </p:nvSpPr>
        <p:spPr>
          <a:xfrm>
            <a:off x="752511" y="982061"/>
            <a:ext cx="11441497" cy="475004"/>
          </a:xfrm>
        </p:spPr>
        <p:txBody>
          <a:bodyPr/>
          <a:lstStyle/>
          <a:p>
            <a:r>
              <a:rPr lang="de-DE" dirty="0">
                <a:latin typeface="Tahoma"/>
                <a:ea typeface="Tahoma"/>
                <a:cs typeface="Tahoma"/>
              </a:rPr>
              <a:t>Umfrageergebnisse: Gesamtübersicht</a:t>
            </a:r>
            <a:endParaRPr lang="de-DE" dirty="0"/>
          </a:p>
        </p:txBody>
      </p:sp>
      <p:sp>
        <p:nvSpPr>
          <p:cNvPr id="3" name="Inhaltsplatzhalter 2">
            <a:extLst>
              <a:ext uri="{FF2B5EF4-FFF2-40B4-BE49-F238E27FC236}">
                <a16:creationId xmlns:a16="http://schemas.microsoft.com/office/drawing/2014/main" id="{A6B2132F-411A-4D19-BE8C-E855528B4827}"/>
              </a:ext>
            </a:extLst>
          </p:cNvPr>
          <p:cNvSpPr>
            <a:spLocks noGrp="1"/>
          </p:cNvSpPr>
          <p:nvPr>
            <p:ph idx="1"/>
          </p:nvPr>
        </p:nvSpPr>
        <p:spPr>
          <a:xfrm>
            <a:off x="479424" y="1971154"/>
            <a:ext cx="10511272" cy="4824536"/>
          </a:xfrm>
        </p:spPr>
        <p:txBody>
          <a:bodyPr/>
          <a:lstStyle/>
          <a:p>
            <a:pPr marL="0" indent="0">
              <a:buNone/>
            </a:pPr>
            <a:endParaRPr lang="de-DE" sz="1400" dirty="0"/>
          </a:p>
          <a:p>
            <a:pPr marL="0" indent="0">
              <a:buNone/>
            </a:pPr>
            <a:endParaRPr lang="de-DE" sz="1400" dirty="0"/>
          </a:p>
          <a:p>
            <a:pPr marL="0" indent="0">
              <a:buNone/>
            </a:pPr>
            <a:endParaRPr lang="de-DE" sz="1400" b="1" dirty="0">
              <a:sym typeface="Wingdings" panose="05000000000000000000" pitchFamily="2" charset="2"/>
            </a:endParaRPr>
          </a:p>
        </p:txBody>
      </p:sp>
      <p:sp>
        <p:nvSpPr>
          <p:cNvPr id="5" name="Foliennummernplatzhalter 4">
            <a:extLst>
              <a:ext uri="{FF2B5EF4-FFF2-40B4-BE49-F238E27FC236}">
                <a16:creationId xmlns:a16="http://schemas.microsoft.com/office/drawing/2014/main" id="{94A269A5-42D1-4B24-A15D-05714643A559}"/>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194D6A-EB19-2344-867D-1C90D9BDB9BC}" type="slidenum">
              <a:rPr kumimoji="0" lang="de-DE" sz="1000" b="1" i="0" u="none" strike="noStrike" kern="1200" cap="none" spc="0" normalizeH="0" baseline="0" noProof="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endParaRPr>
          </a:p>
        </p:txBody>
      </p:sp>
      <p:sp>
        <p:nvSpPr>
          <p:cNvPr id="7" name="Inhaltsplatzhalter 7">
            <a:extLst>
              <a:ext uri="{FF2B5EF4-FFF2-40B4-BE49-F238E27FC236}">
                <a16:creationId xmlns:a16="http://schemas.microsoft.com/office/drawing/2014/main" id="{27A446D0-395F-4790-CE52-D7B241592AC3}"/>
              </a:ext>
            </a:extLst>
          </p:cNvPr>
          <p:cNvSpPr txBox="1">
            <a:spLocks/>
          </p:cNvSpPr>
          <p:nvPr/>
        </p:nvSpPr>
        <p:spPr bwMode="auto">
          <a:xfrm>
            <a:off x="752511" y="4365104"/>
            <a:ext cx="9015897" cy="2000241"/>
          </a:xfrm>
          <a:prstGeom prst="rect">
            <a:avLst/>
          </a:prstGeom>
          <a:noFill/>
          <a:ln w="28575">
            <a:noFill/>
            <a:prstDash val="sys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08000" tIns="108000" rIns="36000" bIns="0" numCol="1" anchor="t" anchorCtr="0" compatLnSpc="1">
            <a:prstTxWarp prst="textNoShape">
              <a:avLst/>
            </a:prstTxWarp>
          </a:bodyPr>
          <a:lstStyle>
            <a:lvl1pPr marL="34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52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708175"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88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1069200" indent="-349200" algn="l" defTabSz="360000" rtl="0" eaLnBrk="1" fontAlgn="base" latinLnBrk="0" hangingPunct="1">
              <a:lnSpc>
                <a:spcPct val="110000"/>
              </a:lnSpc>
              <a:spcBef>
                <a:spcPts val="0"/>
              </a:spcBef>
              <a:spcAft>
                <a:spcPct val="0"/>
              </a:spcAft>
              <a:buSzPct val="90000"/>
              <a:buFont typeface="Courier New" panose="02070309020205020404" pitchFamily="49" charset="0"/>
              <a:buChar char="o"/>
              <a:defRPr sz="1600" b="0" i="0">
                <a:solidFill>
                  <a:schemeClr val="tx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marL="0" marR="0" lvl="0" indent="0" algn="l" defTabSz="360000" rtl="0" eaLnBrk="1" fontAlgn="base" latinLnBrk="0" hangingPunct="1">
              <a:lnSpc>
                <a:spcPct val="110000"/>
              </a:lnSpc>
              <a:spcBef>
                <a:spcPts val="0"/>
              </a:spcBef>
              <a:spcAft>
                <a:spcPct val="0"/>
              </a:spcAft>
              <a:buClrTx/>
              <a:buSzPct val="90000"/>
              <a:buNone/>
              <a:tabLst/>
              <a:defRPr/>
            </a:pPr>
            <a:endParaRPr kumimoji="0" lang="de-DE" sz="1800" b="1" i="0" u="none" strike="noStrike" kern="0" cap="none" spc="0" normalizeH="0" baseline="0" noProof="0" dirty="0">
              <a:ln>
                <a:noFill/>
              </a:ln>
              <a:solidFill>
                <a:srgbClr val="000000"/>
              </a:solidFill>
              <a:effectLst/>
              <a:uLnTx/>
              <a:uFillTx/>
              <a:latin typeface="Tahoma"/>
              <a:ea typeface="Tahoma"/>
              <a:cs typeface="Tahoma"/>
              <a:sym typeface="Georgia" panose="02040502050405020303" pitchFamily="18" charset="0"/>
            </a:endParaRPr>
          </a:p>
          <a:p>
            <a:pPr marL="285750" indent="-285750">
              <a:buFont typeface="Calibri" panose="02070309020205020404" pitchFamily="49" charset="0"/>
              <a:buChar char="-"/>
            </a:pPr>
            <a:r>
              <a:rPr lang="de-DE" sz="1800" kern="0" dirty="0">
                <a:latin typeface="Tahoma"/>
                <a:ea typeface="Tahoma"/>
                <a:cs typeface="Tahoma"/>
              </a:rPr>
              <a:t>Breite Erfahrungen mit Renaturierungsmaßnahmen, teils Jahrzehnte (v.a. Moore, Waldumbau, Agroforst, Salzwiesen)</a:t>
            </a:r>
            <a:endParaRPr lang="de-DE" sz="1800" kern="0" dirty="0"/>
          </a:p>
          <a:p>
            <a:pPr marL="285750" indent="-285750">
              <a:buFont typeface="Calibri" panose="02070309020205020404" pitchFamily="49" charset="0"/>
              <a:buChar char="-"/>
            </a:pPr>
            <a:r>
              <a:rPr lang="de-DE" sz="1800" kern="0" dirty="0">
                <a:latin typeface="Tahoma"/>
                <a:ea typeface="Tahoma"/>
                <a:cs typeface="Tahoma"/>
              </a:rPr>
              <a:t>Gute Möglichkeiten für internen Wissenstransfer und externe Kommunikation von Best Practices</a:t>
            </a:r>
            <a:endParaRPr kumimoji="0" lang="de-DE" sz="1800" b="1" i="0" u="none" strike="noStrike" kern="0" cap="none" spc="0" normalizeH="0" baseline="0" noProof="0" dirty="0">
              <a:ln>
                <a:noFill/>
              </a:ln>
              <a:solidFill>
                <a:srgbClr val="000000"/>
              </a:solidFill>
              <a:effectLst/>
              <a:uLnTx/>
              <a:uFillTx/>
              <a:latin typeface="Tahoma"/>
              <a:ea typeface="Tahoma"/>
              <a:cs typeface="Tahoma"/>
              <a:sym typeface="Georgia" panose="02040502050405020303" pitchFamily="18" charset="0"/>
            </a:endParaRPr>
          </a:p>
          <a:p>
            <a:pPr marL="285750" marR="0" lvl="0" indent="-285750" algn="l" defTabSz="360000" rtl="0" eaLnBrk="1" fontAlgn="base" latinLnBrk="0" hangingPunct="1">
              <a:lnSpc>
                <a:spcPct val="110000"/>
              </a:lnSpc>
              <a:spcBef>
                <a:spcPts val="0"/>
              </a:spcBef>
              <a:spcAft>
                <a:spcPct val="0"/>
              </a:spcAft>
              <a:buClrTx/>
              <a:buSzPct val="90000"/>
              <a:buFont typeface="Calibri" panose="02070309020205020404" pitchFamily="49" charset="0"/>
              <a:buChar char="-"/>
              <a:tabLst/>
              <a:defRPr/>
            </a:pPr>
            <a:endParaRPr kumimoji="0" lang="de-DE" sz="1800" b="0" i="0" u="none" strike="noStrike" kern="0" cap="none" spc="0" normalizeH="0" baseline="0" noProof="0" dirty="0">
              <a:ln>
                <a:noFill/>
              </a:ln>
              <a:solidFill>
                <a:srgbClr val="000000"/>
              </a:solidFill>
              <a:effectLst/>
              <a:uLnTx/>
              <a:uFillTx/>
              <a:latin typeface="Tahoma"/>
              <a:ea typeface="Tahoma"/>
              <a:cs typeface="Tahoma"/>
              <a:sym typeface="Georgia" panose="02040502050405020303" pitchFamily="18" charset="0"/>
            </a:endParaRPr>
          </a:p>
          <a:p>
            <a:pPr marL="0" marR="0" lvl="0" indent="0" algn="l" defTabSz="360000" rtl="0" eaLnBrk="1" fontAlgn="base" latinLnBrk="0" hangingPunct="1">
              <a:lnSpc>
                <a:spcPct val="110000"/>
              </a:lnSpc>
              <a:spcBef>
                <a:spcPts val="0"/>
              </a:spcBef>
              <a:spcAft>
                <a:spcPct val="0"/>
              </a:spcAft>
              <a:buClrTx/>
              <a:buSzPct val="90000"/>
              <a:buFont typeface="Courier New" panose="02070309020205020404" pitchFamily="49" charset="0"/>
              <a:buNone/>
              <a:tabLst/>
              <a:defRPr/>
            </a:pPr>
            <a:endParaRPr kumimoji="0" lang="de-DE"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a:p>
            <a:pPr marL="0" marR="0" lvl="0" indent="0" algn="l" defTabSz="360000" rtl="0" eaLnBrk="1" fontAlgn="base" latinLnBrk="0" hangingPunct="1">
              <a:lnSpc>
                <a:spcPct val="110000"/>
              </a:lnSpc>
              <a:spcBef>
                <a:spcPts val="0"/>
              </a:spcBef>
              <a:spcAft>
                <a:spcPct val="0"/>
              </a:spcAft>
              <a:buClrTx/>
              <a:buSzPct val="90000"/>
              <a:buFont typeface="Courier New" panose="02070309020205020404" pitchFamily="49" charset="0"/>
              <a:buNone/>
              <a:tabLst/>
              <a:defRPr/>
            </a:pPr>
            <a:endParaRPr kumimoji="0" lang="de-DE"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a:p>
            <a:pPr marL="0" marR="0" lvl="0" indent="0" algn="l" defTabSz="360000" rtl="0" eaLnBrk="1" fontAlgn="base" latinLnBrk="0" hangingPunct="1">
              <a:lnSpc>
                <a:spcPct val="110000"/>
              </a:lnSpc>
              <a:spcBef>
                <a:spcPts val="0"/>
              </a:spcBef>
              <a:spcAft>
                <a:spcPct val="0"/>
              </a:spcAft>
              <a:buClrTx/>
              <a:buSzPct val="90000"/>
              <a:buFont typeface="Courier New" panose="02070309020205020404" pitchFamily="49" charset="0"/>
              <a:buNone/>
              <a:tabLst/>
              <a:defRPr/>
            </a:pPr>
            <a:endParaRPr kumimoji="0" lang="de-DE"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a:p>
            <a:pPr marL="0" marR="0" lvl="0" indent="0" algn="l" defTabSz="360000" rtl="0" eaLnBrk="1" fontAlgn="base" latinLnBrk="0" hangingPunct="1">
              <a:lnSpc>
                <a:spcPct val="110000"/>
              </a:lnSpc>
              <a:spcBef>
                <a:spcPts val="0"/>
              </a:spcBef>
              <a:spcAft>
                <a:spcPct val="0"/>
              </a:spcAft>
              <a:buClrTx/>
              <a:buSzPct val="90000"/>
              <a:buFont typeface="Courier New" panose="02070309020205020404" pitchFamily="49" charset="0"/>
              <a:buNone/>
              <a:tabLst/>
              <a:defRPr/>
            </a:pPr>
            <a:endParaRPr kumimoji="0" lang="de-DE"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p:txBody>
      </p:sp>
      <p:sp>
        <p:nvSpPr>
          <p:cNvPr id="8" name="Fußzeilenplatzhalter 27">
            <a:extLst>
              <a:ext uri="{FF2B5EF4-FFF2-40B4-BE49-F238E27FC236}">
                <a16:creationId xmlns:a16="http://schemas.microsoft.com/office/drawing/2014/main" id="{4A43F68D-E4F5-4A66-8660-23D2FAE412CC}"/>
              </a:ext>
            </a:extLst>
          </p:cNvPr>
          <p:cNvSpPr>
            <a:spLocks noGrp="1"/>
          </p:cNvSpPr>
          <p:nvPr>
            <p:ph type="ftr" sz="quarter" idx="10"/>
          </p:nvPr>
        </p:nvSpPr>
        <p:spPr>
          <a:xfrm>
            <a:off x="479424" y="6319321"/>
            <a:ext cx="10003234" cy="476369"/>
          </a:xfrm>
        </p:spPr>
        <p:txBody>
          <a:bodyPr/>
          <a:lstStyle/>
          <a:p>
            <a:r>
              <a:rPr lang="de-DE" dirty="0"/>
              <a:t>NNL  |  Projektbegleitende Arbeitsgruppe – Potenzialstudie Natürlicher Klimaschutz |  11. Dezember 2023</a:t>
            </a:r>
          </a:p>
        </p:txBody>
      </p:sp>
      <p:sp>
        <p:nvSpPr>
          <p:cNvPr id="4" name="Grafik 3">
            <a:extLst>
              <a:ext uri="{FF2B5EF4-FFF2-40B4-BE49-F238E27FC236}">
                <a16:creationId xmlns:a16="http://schemas.microsoft.com/office/drawing/2014/main" id="{906FEC8D-0756-C482-F22F-BD9AC8A3A444}"/>
              </a:ext>
            </a:extLst>
          </p:cNvPr>
          <p:cNvSpPr>
            <a:spLocks noChangeAspect="1"/>
          </p:cNvSpPr>
          <p:nvPr/>
        </p:nvSpPr>
        <p:spPr>
          <a:xfrm>
            <a:off x="839416" y="1993058"/>
            <a:ext cx="2057846" cy="2126878"/>
          </a:xfrm>
          <a:custGeom>
            <a:avLst/>
            <a:gdLst>
              <a:gd name="connsiteX0" fmla="*/ 3527563 w 3528929"/>
              <a:gd name="connsiteY0" fmla="*/ 2005015 h 3647309"/>
              <a:gd name="connsiteX1" fmla="*/ 3527774 w 3528929"/>
              <a:gd name="connsiteY1" fmla="*/ 1105547 h 3647309"/>
              <a:gd name="connsiteX2" fmla="*/ 2597994 w 3528929"/>
              <a:gd name="connsiteY2" fmla="*/ 0 h 3647309"/>
              <a:gd name="connsiteX3" fmla="*/ 881996 w 3528929"/>
              <a:gd name="connsiteY3" fmla="*/ 0 h 3647309"/>
              <a:gd name="connsiteX4" fmla="*/ 0 w 3528929"/>
              <a:gd name="connsiteY4" fmla="*/ 1105547 h 3647309"/>
              <a:gd name="connsiteX5" fmla="*/ 0 w 3528929"/>
              <a:gd name="connsiteY5" fmla="*/ 2002489 h 3647309"/>
              <a:gd name="connsiteX6" fmla="*/ 881996 w 3528929"/>
              <a:gd name="connsiteY6" fmla="*/ 3044465 h 3647309"/>
              <a:gd name="connsiteX7" fmla="*/ 1817459 w 3528929"/>
              <a:gd name="connsiteY7" fmla="*/ 3449678 h 3647309"/>
              <a:gd name="connsiteX8" fmla="*/ 2150050 w 3528929"/>
              <a:gd name="connsiteY8" fmla="*/ 3621867 h 3647309"/>
              <a:gd name="connsiteX9" fmla="*/ 3527774 w 3528929"/>
              <a:gd name="connsiteY9" fmla="*/ 2005015 h 36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929" h="3647309">
                <a:moveTo>
                  <a:pt x="3527563" y="2005015"/>
                </a:moveTo>
                <a:cubicBezTo>
                  <a:pt x="3530510" y="1388039"/>
                  <a:pt x="3527774" y="1105547"/>
                  <a:pt x="3527774" y="1105547"/>
                </a:cubicBezTo>
                <a:cubicBezTo>
                  <a:pt x="3527774" y="611293"/>
                  <a:pt x="3242125" y="0"/>
                  <a:pt x="2597994" y="0"/>
                </a:cubicBezTo>
                <a:lnTo>
                  <a:pt x="881996" y="0"/>
                </a:lnTo>
                <a:cubicBezTo>
                  <a:pt x="203975" y="0"/>
                  <a:pt x="0" y="560773"/>
                  <a:pt x="0" y="1105547"/>
                </a:cubicBezTo>
                <a:lnTo>
                  <a:pt x="0" y="2002489"/>
                </a:lnTo>
                <a:cubicBezTo>
                  <a:pt x="0" y="2753554"/>
                  <a:pt x="440156" y="3002997"/>
                  <a:pt x="881996" y="3044465"/>
                </a:cubicBezTo>
                <a:cubicBezTo>
                  <a:pt x="1193957" y="3073725"/>
                  <a:pt x="2156365" y="3026151"/>
                  <a:pt x="1817459" y="3449678"/>
                </a:cubicBezTo>
                <a:cubicBezTo>
                  <a:pt x="1730312" y="3600396"/>
                  <a:pt x="1883135" y="3695542"/>
                  <a:pt x="2150050" y="3621867"/>
                </a:cubicBezTo>
                <a:cubicBezTo>
                  <a:pt x="2767236" y="3451362"/>
                  <a:pt x="3527774" y="3276436"/>
                  <a:pt x="3527774" y="2005015"/>
                </a:cubicBezTo>
              </a:path>
            </a:pathLst>
          </a:custGeom>
          <a:solidFill>
            <a:schemeClr val="accent6"/>
          </a:solidFill>
          <a:ln w="21034" cap="flat">
            <a:noFill/>
            <a:prstDash val="solid"/>
            <a:miter/>
          </a:ln>
        </p:spPr>
        <p:txBody>
          <a:bodyPr lIns="468000" tIns="324000" rIns="360000" bIns="1080000" rtlCol="0" anchor="t" anchorCtr="0"/>
          <a:lstStyle/>
          <a:p>
            <a:r>
              <a:rPr lang="de-DE" sz="1400" b="1" kern="0" dirty="0">
                <a:solidFill>
                  <a:schemeClr val="bg1"/>
                </a:solidFill>
                <a:latin typeface="Tahoma"/>
                <a:ea typeface="Tahoma"/>
                <a:cs typeface="Tahoma"/>
              </a:rPr>
              <a:t>85 Teilnahmen </a:t>
            </a:r>
            <a:r>
              <a:rPr lang="de-DE" sz="1050" kern="0" dirty="0">
                <a:solidFill>
                  <a:schemeClr val="bg1"/>
                </a:solidFill>
                <a:latin typeface="Tahoma"/>
                <a:ea typeface="Tahoma"/>
                <a:cs typeface="Tahoma"/>
              </a:rPr>
              <a:t>(54 Naturparke, 17 Biosphärenreservate12 Nationalparke, 2 Wildnisgebiete)</a:t>
            </a:r>
            <a:endParaRPr lang="de-DE" sz="1050" dirty="0">
              <a:solidFill>
                <a:schemeClr val="bg1"/>
              </a:solidFill>
            </a:endParaRPr>
          </a:p>
        </p:txBody>
      </p:sp>
      <p:sp>
        <p:nvSpPr>
          <p:cNvPr id="6" name="Grafik 3">
            <a:extLst>
              <a:ext uri="{FF2B5EF4-FFF2-40B4-BE49-F238E27FC236}">
                <a16:creationId xmlns:a16="http://schemas.microsoft.com/office/drawing/2014/main" id="{C9FC4446-0D5F-9882-0424-0F9D6C891377}"/>
              </a:ext>
            </a:extLst>
          </p:cNvPr>
          <p:cNvSpPr>
            <a:spLocks noChangeAspect="1"/>
          </p:cNvSpPr>
          <p:nvPr/>
        </p:nvSpPr>
        <p:spPr>
          <a:xfrm>
            <a:off x="4038154" y="1967118"/>
            <a:ext cx="2057846" cy="2126878"/>
          </a:xfrm>
          <a:custGeom>
            <a:avLst/>
            <a:gdLst>
              <a:gd name="connsiteX0" fmla="*/ 3527563 w 3528929"/>
              <a:gd name="connsiteY0" fmla="*/ 2005015 h 3647309"/>
              <a:gd name="connsiteX1" fmla="*/ 3527774 w 3528929"/>
              <a:gd name="connsiteY1" fmla="*/ 1105547 h 3647309"/>
              <a:gd name="connsiteX2" fmla="*/ 2597994 w 3528929"/>
              <a:gd name="connsiteY2" fmla="*/ 0 h 3647309"/>
              <a:gd name="connsiteX3" fmla="*/ 881996 w 3528929"/>
              <a:gd name="connsiteY3" fmla="*/ 0 h 3647309"/>
              <a:gd name="connsiteX4" fmla="*/ 0 w 3528929"/>
              <a:gd name="connsiteY4" fmla="*/ 1105547 h 3647309"/>
              <a:gd name="connsiteX5" fmla="*/ 0 w 3528929"/>
              <a:gd name="connsiteY5" fmla="*/ 2002489 h 3647309"/>
              <a:gd name="connsiteX6" fmla="*/ 881996 w 3528929"/>
              <a:gd name="connsiteY6" fmla="*/ 3044465 h 3647309"/>
              <a:gd name="connsiteX7" fmla="*/ 1817459 w 3528929"/>
              <a:gd name="connsiteY7" fmla="*/ 3449678 h 3647309"/>
              <a:gd name="connsiteX8" fmla="*/ 2150050 w 3528929"/>
              <a:gd name="connsiteY8" fmla="*/ 3621867 h 3647309"/>
              <a:gd name="connsiteX9" fmla="*/ 3527774 w 3528929"/>
              <a:gd name="connsiteY9" fmla="*/ 2005015 h 36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929" h="3647309">
                <a:moveTo>
                  <a:pt x="3527563" y="2005015"/>
                </a:moveTo>
                <a:cubicBezTo>
                  <a:pt x="3530510" y="1388039"/>
                  <a:pt x="3527774" y="1105547"/>
                  <a:pt x="3527774" y="1105547"/>
                </a:cubicBezTo>
                <a:cubicBezTo>
                  <a:pt x="3527774" y="611293"/>
                  <a:pt x="3242125" y="0"/>
                  <a:pt x="2597994" y="0"/>
                </a:cubicBezTo>
                <a:lnTo>
                  <a:pt x="881996" y="0"/>
                </a:lnTo>
                <a:cubicBezTo>
                  <a:pt x="203975" y="0"/>
                  <a:pt x="0" y="560773"/>
                  <a:pt x="0" y="1105547"/>
                </a:cubicBezTo>
                <a:lnTo>
                  <a:pt x="0" y="2002489"/>
                </a:lnTo>
                <a:cubicBezTo>
                  <a:pt x="0" y="2753554"/>
                  <a:pt x="440156" y="3002997"/>
                  <a:pt x="881996" y="3044465"/>
                </a:cubicBezTo>
                <a:cubicBezTo>
                  <a:pt x="1193957" y="3073725"/>
                  <a:pt x="2156365" y="3026151"/>
                  <a:pt x="1817459" y="3449678"/>
                </a:cubicBezTo>
                <a:cubicBezTo>
                  <a:pt x="1730312" y="3600396"/>
                  <a:pt x="1883135" y="3695542"/>
                  <a:pt x="2150050" y="3621867"/>
                </a:cubicBezTo>
                <a:cubicBezTo>
                  <a:pt x="2767236" y="3451362"/>
                  <a:pt x="3527774" y="3276436"/>
                  <a:pt x="3527774" y="2005015"/>
                </a:cubicBezTo>
              </a:path>
            </a:pathLst>
          </a:custGeom>
          <a:solidFill>
            <a:schemeClr val="accent3"/>
          </a:solidFill>
          <a:ln w="21034" cap="flat">
            <a:noFill/>
            <a:prstDash val="solid"/>
            <a:miter/>
          </a:ln>
        </p:spPr>
        <p:txBody>
          <a:bodyPr lIns="432000" tIns="396000" rIns="360000" bIns="1080000" rtlCol="0" anchor="t" anchorCtr="0"/>
          <a:lstStyle/>
          <a:p>
            <a:pPr lvl="0" defTabSz="360000" eaLnBrk="0" hangingPunct="0">
              <a:lnSpc>
                <a:spcPct val="110000"/>
              </a:lnSpc>
              <a:spcBef>
                <a:spcPts val="0"/>
              </a:spcBef>
              <a:buSzPct val="90000"/>
              <a:defRPr/>
            </a:pPr>
            <a:r>
              <a:rPr lang="de-DE" sz="1400" b="1" kern="0" dirty="0">
                <a:solidFill>
                  <a:schemeClr val="bg1"/>
                </a:solidFill>
                <a:latin typeface="Tahoma"/>
                <a:ea typeface="Tahoma"/>
                <a:cs typeface="Tahoma"/>
              </a:rPr>
              <a:t>58 potentielle Modellgebiete</a:t>
            </a:r>
            <a:r>
              <a:rPr lang="de-DE" sz="1050" kern="0" dirty="0">
                <a:solidFill>
                  <a:schemeClr val="bg1"/>
                </a:solidFill>
                <a:latin typeface="Tahoma"/>
                <a:ea typeface="Tahoma"/>
                <a:cs typeface="Tahoma"/>
              </a:rPr>
              <a:t>(34 Naturparke, 14 Biosphärenreservate, 9 Nationalparke, 1 Wildnisgebiet)</a:t>
            </a:r>
            <a:endParaRPr kumimoji="0" lang="de-DE" sz="105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endParaRPr>
          </a:p>
        </p:txBody>
      </p:sp>
      <p:sp>
        <p:nvSpPr>
          <p:cNvPr id="9" name="Grafik 3">
            <a:extLst>
              <a:ext uri="{FF2B5EF4-FFF2-40B4-BE49-F238E27FC236}">
                <a16:creationId xmlns:a16="http://schemas.microsoft.com/office/drawing/2014/main" id="{573C7BEA-2414-A65C-A94F-7CCD290FEABA}"/>
              </a:ext>
            </a:extLst>
          </p:cNvPr>
          <p:cNvSpPr>
            <a:spLocks noChangeAspect="1"/>
          </p:cNvSpPr>
          <p:nvPr/>
        </p:nvSpPr>
        <p:spPr>
          <a:xfrm>
            <a:off x="7333654" y="2018360"/>
            <a:ext cx="2321076" cy="2126878"/>
          </a:xfrm>
          <a:custGeom>
            <a:avLst/>
            <a:gdLst>
              <a:gd name="connsiteX0" fmla="*/ 3527563 w 3528929"/>
              <a:gd name="connsiteY0" fmla="*/ 2005015 h 3647309"/>
              <a:gd name="connsiteX1" fmla="*/ 3527774 w 3528929"/>
              <a:gd name="connsiteY1" fmla="*/ 1105547 h 3647309"/>
              <a:gd name="connsiteX2" fmla="*/ 2597994 w 3528929"/>
              <a:gd name="connsiteY2" fmla="*/ 0 h 3647309"/>
              <a:gd name="connsiteX3" fmla="*/ 881996 w 3528929"/>
              <a:gd name="connsiteY3" fmla="*/ 0 h 3647309"/>
              <a:gd name="connsiteX4" fmla="*/ 0 w 3528929"/>
              <a:gd name="connsiteY4" fmla="*/ 1105547 h 3647309"/>
              <a:gd name="connsiteX5" fmla="*/ 0 w 3528929"/>
              <a:gd name="connsiteY5" fmla="*/ 2002489 h 3647309"/>
              <a:gd name="connsiteX6" fmla="*/ 881996 w 3528929"/>
              <a:gd name="connsiteY6" fmla="*/ 3044465 h 3647309"/>
              <a:gd name="connsiteX7" fmla="*/ 1817459 w 3528929"/>
              <a:gd name="connsiteY7" fmla="*/ 3449678 h 3647309"/>
              <a:gd name="connsiteX8" fmla="*/ 2150050 w 3528929"/>
              <a:gd name="connsiteY8" fmla="*/ 3621867 h 3647309"/>
              <a:gd name="connsiteX9" fmla="*/ 3527774 w 3528929"/>
              <a:gd name="connsiteY9" fmla="*/ 2005015 h 36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929" h="3647309">
                <a:moveTo>
                  <a:pt x="3527563" y="2005015"/>
                </a:moveTo>
                <a:cubicBezTo>
                  <a:pt x="3530510" y="1388039"/>
                  <a:pt x="3527774" y="1105547"/>
                  <a:pt x="3527774" y="1105547"/>
                </a:cubicBezTo>
                <a:cubicBezTo>
                  <a:pt x="3527774" y="611293"/>
                  <a:pt x="3242125" y="0"/>
                  <a:pt x="2597994" y="0"/>
                </a:cubicBezTo>
                <a:lnTo>
                  <a:pt x="881996" y="0"/>
                </a:lnTo>
                <a:cubicBezTo>
                  <a:pt x="203975" y="0"/>
                  <a:pt x="0" y="560773"/>
                  <a:pt x="0" y="1105547"/>
                </a:cubicBezTo>
                <a:lnTo>
                  <a:pt x="0" y="2002489"/>
                </a:lnTo>
                <a:cubicBezTo>
                  <a:pt x="0" y="2753554"/>
                  <a:pt x="440156" y="3002997"/>
                  <a:pt x="881996" y="3044465"/>
                </a:cubicBezTo>
                <a:cubicBezTo>
                  <a:pt x="1193957" y="3073725"/>
                  <a:pt x="2156365" y="3026151"/>
                  <a:pt x="1817459" y="3449678"/>
                </a:cubicBezTo>
                <a:cubicBezTo>
                  <a:pt x="1730312" y="3600396"/>
                  <a:pt x="1883135" y="3695542"/>
                  <a:pt x="2150050" y="3621867"/>
                </a:cubicBezTo>
                <a:cubicBezTo>
                  <a:pt x="2767236" y="3451362"/>
                  <a:pt x="3527774" y="3276436"/>
                  <a:pt x="3527774" y="2005015"/>
                </a:cubicBezTo>
              </a:path>
            </a:pathLst>
          </a:custGeom>
          <a:solidFill>
            <a:schemeClr val="accent6">
              <a:lumMod val="50000"/>
            </a:schemeClr>
          </a:solidFill>
          <a:ln w="21034" cap="flat">
            <a:noFill/>
            <a:prstDash val="solid"/>
            <a:miter/>
          </a:ln>
        </p:spPr>
        <p:txBody>
          <a:bodyPr lIns="360000" tIns="324000" rIns="360000" bIns="432000" rtlCol="0" anchor="t" anchorCtr="0"/>
          <a:lstStyle/>
          <a:p>
            <a:endParaRPr lang="de-DE" sz="1400" kern="0" dirty="0">
              <a:solidFill>
                <a:schemeClr val="bg1"/>
              </a:solidFill>
              <a:latin typeface="Tahoma"/>
              <a:ea typeface="Tahoma"/>
              <a:cs typeface="Tahoma"/>
            </a:endParaRPr>
          </a:p>
          <a:p>
            <a:r>
              <a:rPr lang="de-DE" sz="1400" kern="0" dirty="0">
                <a:solidFill>
                  <a:schemeClr val="bg1"/>
                </a:solidFill>
                <a:latin typeface="Tahoma"/>
                <a:ea typeface="Tahoma"/>
                <a:cs typeface="Tahoma"/>
              </a:rPr>
              <a:t>Insgesamt ca. </a:t>
            </a:r>
            <a:br>
              <a:rPr lang="de-DE" sz="1400" kern="0" dirty="0">
                <a:solidFill>
                  <a:schemeClr val="bg1"/>
                </a:solidFill>
                <a:latin typeface="Tahoma"/>
                <a:ea typeface="Tahoma"/>
                <a:cs typeface="Tahoma"/>
              </a:rPr>
            </a:br>
            <a:r>
              <a:rPr lang="de-DE" sz="1400" b="1" kern="0" dirty="0">
                <a:solidFill>
                  <a:schemeClr val="bg1"/>
                </a:solidFill>
                <a:latin typeface="Tahoma"/>
                <a:ea typeface="Tahoma"/>
                <a:cs typeface="Tahoma"/>
              </a:rPr>
              <a:t>120 Projektideen</a:t>
            </a:r>
          </a:p>
        </p:txBody>
      </p:sp>
    </p:spTree>
    <p:extLst>
      <p:ext uri="{BB962C8B-B14F-4D97-AF65-F5344CB8AC3E}">
        <p14:creationId xmlns:p14="http://schemas.microsoft.com/office/powerpoint/2010/main" val="26561646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479426" y="617747"/>
            <a:ext cx="5040512" cy="1079401"/>
          </a:xfrm>
        </p:spPr>
        <p:txBody>
          <a:bodyPr anchor="ctr"/>
          <a:lstStyle/>
          <a:p>
            <a:r>
              <a:rPr lang="de-DE" dirty="0"/>
              <a:t>Projektideen Böden  </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a:xfrm>
            <a:off x="10992543" y="6381329"/>
            <a:ext cx="720031" cy="476671"/>
          </a:xfrm>
        </p:spPr>
        <p:txBody>
          <a:bodyPr/>
          <a:lstStyle/>
          <a:p>
            <a:fld id="{E8194D6A-EB19-2344-867D-1C90D9BDB9BC}" type="slidenum">
              <a:rPr lang="de-DE" smtClean="0"/>
              <a:pPr/>
              <a:t>20</a:t>
            </a:fld>
            <a:endParaRPr lang="de-DE" dirty="0"/>
          </a:p>
        </p:txBody>
      </p:sp>
      <p:sp>
        <p:nvSpPr>
          <p:cNvPr id="14" name="Inhaltsplatzhalter 13">
            <a:extLst>
              <a:ext uri="{FF2B5EF4-FFF2-40B4-BE49-F238E27FC236}">
                <a16:creationId xmlns:a16="http://schemas.microsoft.com/office/drawing/2014/main" id="{4407FEE6-4A71-4216-8E71-2D1212241CB5}"/>
              </a:ext>
            </a:extLst>
          </p:cNvPr>
          <p:cNvSpPr>
            <a:spLocks noGrp="1"/>
          </p:cNvSpPr>
          <p:nvPr>
            <p:ph idx="1"/>
          </p:nvPr>
        </p:nvSpPr>
        <p:spPr>
          <a:xfrm>
            <a:off x="479426" y="1484784"/>
            <a:ext cx="7098506" cy="3601542"/>
          </a:xfrm>
        </p:spPr>
        <p:txBody>
          <a:bodyPr/>
          <a:lstStyle/>
          <a:p>
            <a:pPr fontAlgn="t"/>
            <a:r>
              <a:rPr lang="de-DE" sz="1450" b="1" dirty="0"/>
              <a:t>BR Schwäbische Alb: </a:t>
            </a:r>
            <a:r>
              <a:rPr lang="de-DE" sz="1450" dirty="0"/>
              <a:t>Strukturreichtum und Humusanreicherung in Agrarlandschaften</a:t>
            </a:r>
          </a:p>
          <a:p>
            <a:pPr fontAlgn="t"/>
            <a:r>
              <a:rPr lang="de-DE" sz="1450" b="1" dirty="0"/>
              <a:t>BR Schwäbische Alb </a:t>
            </a:r>
            <a:r>
              <a:rPr lang="de-DE" sz="1450" dirty="0"/>
              <a:t>Förderung und Ausbau extensiver Beweidungssysteme, z. B. über die Wiederherstellung von Triebwegen (inkl. Biotopverbund)</a:t>
            </a:r>
          </a:p>
          <a:p>
            <a:pPr fontAlgn="t"/>
            <a:r>
              <a:rPr lang="de-DE" sz="1450" b="1" dirty="0"/>
              <a:t>BR </a:t>
            </a:r>
            <a:r>
              <a:rPr lang="de-DE" sz="1450" b="1" dirty="0" err="1"/>
              <a:t>Bliesgau</a:t>
            </a:r>
            <a:r>
              <a:rPr lang="de-DE" sz="1450" dirty="0"/>
              <a:t>: Erhöhung der Strukturvielfalt in Agrarflächen zur CO2-Fixierung in Agrarlandschaften </a:t>
            </a:r>
          </a:p>
          <a:p>
            <a:pPr fontAlgn="t"/>
            <a:r>
              <a:rPr lang="de-DE" sz="1450" b="1" dirty="0"/>
              <a:t>BR Berchtesgadener Land: </a:t>
            </a:r>
            <a:r>
              <a:rPr lang="de-DE" sz="1450" dirty="0"/>
              <a:t>Stärkung der Ursprünglichkeit und Dynamik des Lebensraumes Weidelandschaften im Surtal </a:t>
            </a:r>
          </a:p>
          <a:p>
            <a:pPr fontAlgn="t"/>
            <a:r>
              <a:rPr lang="de-DE" sz="1450" b="1" dirty="0"/>
              <a:t>BR Berchtesgadener Land: </a:t>
            </a:r>
            <a:r>
              <a:rPr lang="de-DE" sz="1450" dirty="0"/>
              <a:t>Humusaufbau-Projekt auf land- und forstwirtschaftlichen Nutzflächen (Acker, Grünland, Wald) </a:t>
            </a:r>
          </a:p>
          <a:p>
            <a:pPr fontAlgn="t"/>
            <a:r>
              <a:rPr lang="de-DE" sz="1450" b="1" dirty="0"/>
              <a:t>BR Rhön: </a:t>
            </a:r>
            <a:r>
              <a:rPr lang="de-DE" sz="1450" dirty="0"/>
              <a:t>(Länderübergreifend): Durch den Boden zu naturbasiertem Klimaschutz und -anpassung: Maßnahmen zum Bodenschutz, zur natürlichen Klimaanpassung und zur Förderung der Biodiversität auf landwirtschaftlichen Betrieben.</a:t>
            </a:r>
          </a:p>
          <a:p>
            <a:pPr fontAlgn="t"/>
            <a:r>
              <a:rPr lang="de-DE" sz="1450" b="1" dirty="0"/>
              <a:t>BR Rhön </a:t>
            </a:r>
            <a:r>
              <a:rPr lang="de-DE" sz="1450" dirty="0"/>
              <a:t>(Länderübergreifend) Klimaschutz und – Anpassung durch Wasserrückhalt in der Landschaft‘ – „Schwammlandschaft“: Möglichst viel Wasser soll in der Landschaft zurück gehalten werden</a:t>
            </a:r>
          </a:p>
          <a:p>
            <a:pPr fontAlgn="t"/>
            <a:r>
              <a:rPr lang="de-DE" sz="1450" b="1" dirty="0"/>
              <a:t>BR Mittelelbe: </a:t>
            </a:r>
            <a:r>
              <a:rPr lang="de-DE" sz="1450" dirty="0"/>
              <a:t>Regenerative Landwirtschaft, Erhöhung des Humusgehalts von landwirtschaftlich </a:t>
            </a:r>
            <a:r>
              <a:rPr lang="de-DE" sz="1450" dirty="0" err="1"/>
              <a:t>genutzen</a:t>
            </a:r>
            <a:r>
              <a:rPr lang="de-DE" sz="1450" dirty="0"/>
              <a:t> Böden, Acker- und Grundlandböden</a:t>
            </a:r>
          </a:p>
          <a:p>
            <a:pPr fontAlgn="t"/>
            <a:r>
              <a:rPr lang="de-DE" sz="1450" b="1" dirty="0"/>
              <a:t>BR Schwarzwald: </a:t>
            </a:r>
            <a:r>
              <a:rPr lang="de-DE" sz="1450" dirty="0"/>
              <a:t>Sicherung der großflächigen Lebensraumtypen </a:t>
            </a:r>
            <a:r>
              <a:rPr lang="de-DE" sz="1450" dirty="0" err="1"/>
              <a:t>Borstgrasrasen</a:t>
            </a:r>
            <a:r>
              <a:rPr lang="de-DE" sz="1450" dirty="0"/>
              <a:t> und trockene Heiden, Weidemanagement, zukunftsfähige Bewirtschaftungsformen. </a:t>
            </a:r>
            <a:endParaRPr lang="de-DE" dirty="0"/>
          </a:p>
          <a:p>
            <a:pPr marL="0" indent="0">
              <a:buNone/>
            </a:pPr>
            <a:endParaRPr lang="de-DE" dirty="0"/>
          </a:p>
        </p:txBody>
      </p:sp>
      <p:sp>
        <p:nvSpPr>
          <p:cNvPr id="7" name="Inhaltsplatzhalter 24">
            <a:extLst>
              <a:ext uri="{FF2B5EF4-FFF2-40B4-BE49-F238E27FC236}">
                <a16:creationId xmlns:a16="http://schemas.microsoft.com/office/drawing/2014/main" id="{188BF507-4BB0-4B48-9EC4-52977BF81340}"/>
              </a:ext>
            </a:extLst>
          </p:cNvPr>
          <p:cNvSpPr txBox="1">
            <a:spLocks/>
          </p:cNvSpPr>
          <p:nvPr/>
        </p:nvSpPr>
        <p:spPr bwMode="auto">
          <a:xfrm>
            <a:off x="8106830" y="5886030"/>
            <a:ext cx="3245728" cy="476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Lichter Winterroggen mit Kornblume und Hundskamille (© NNL Fotoarchiv - Frank Gottwald)</a:t>
            </a:r>
            <a:endParaRPr lang="de-DE" kern="0" dirty="0">
              <a:highlight>
                <a:srgbClr val="FFFF00"/>
              </a:highlight>
            </a:endParaRPr>
          </a:p>
        </p:txBody>
      </p:sp>
      <p:pic>
        <p:nvPicPr>
          <p:cNvPr id="15" name="Bildplatzhalter 14">
            <a:extLst>
              <a:ext uri="{FF2B5EF4-FFF2-40B4-BE49-F238E27FC236}">
                <a16:creationId xmlns:a16="http://schemas.microsoft.com/office/drawing/2014/main" id="{2D43FC06-A9B8-4127-A1F4-C212A3DE431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flipH="1">
            <a:off x="7577932" y="1379495"/>
            <a:ext cx="4268337" cy="4487907"/>
          </a:xfrm>
          <a:prstGeom prst="roundRect">
            <a:avLst>
              <a:gd name="adj" fmla="val 4167"/>
            </a:avLst>
          </a:prstGeom>
          <a:solidFill>
            <a:srgbClr val="FFFFFF"/>
          </a:solidFill>
          <a:ln w="76200" cap="sq">
            <a:noFill/>
            <a:miter lim="800000"/>
          </a:ln>
          <a:effectLst/>
        </p:spPr>
      </p:pic>
      <p:sp>
        <p:nvSpPr>
          <p:cNvPr id="10" name="Fußzeilenplatzhalter 27">
            <a:extLst>
              <a:ext uri="{FF2B5EF4-FFF2-40B4-BE49-F238E27FC236}">
                <a16:creationId xmlns:a16="http://schemas.microsoft.com/office/drawing/2014/main" id="{E6B44D3E-86B9-4C18-B07A-5670553D4670}"/>
              </a:ext>
            </a:extLst>
          </p:cNvPr>
          <p:cNvSpPr>
            <a:spLocks noGrp="1"/>
          </p:cNvSpPr>
          <p:nvPr>
            <p:ph type="ftr" sz="quarter" idx="10"/>
          </p:nvPr>
        </p:nvSpPr>
        <p:spPr>
          <a:xfrm>
            <a:off x="479426" y="6453336"/>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26930394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87B39-9AE3-BB5D-618C-E2E07324E337}"/>
              </a:ext>
            </a:extLst>
          </p:cNvPr>
          <p:cNvSpPr>
            <a:spLocks noGrp="1"/>
          </p:cNvSpPr>
          <p:nvPr>
            <p:ph type="title"/>
          </p:nvPr>
        </p:nvSpPr>
        <p:spPr>
          <a:xfrm>
            <a:off x="479424" y="630236"/>
            <a:ext cx="5256536" cy="1079401"/>
          </a:xfrm>
        </p:spPr>
        <p:txBody>
          <a:bodyPr anchor="ctr"/>
          <a:lstStyle/>
          <a:p>
            <a:r>
              <a:rPr lang="de-DE" dirty="0"/>
              <a:t>Projektideen Stadtnatur</a:t>
            </a:r>
          </a:p>
        </p:txBody>
      </p:sp>
      <p:sp>
        <p:nvSpPr>
          <p:cNvPr id="3" name="Inhaltsplatzhalter 2">
            <a:extLst>
              <a:ext uri="{FF2B5EF4-FFF2-40B4-BE49-F238E27FC236}">
                <a16:creationId xmlns:a16="http://schemas.microsoft.com/office/drawing/2014/main" id="{7D7E3B7B-023A-A48B-1D09-2E558D6BE6F4}"/>
              </a:ext>
            </a:extLst>
          </p:cNvPr>
          <p:cNvSpPr>
            <a:spLocks noGrp="1"/>
          </p:cNvSpPr>
          <p:nvPr>
            <p:ph idx="1"/>
          </p:nvPr>
        </p:nvSpPr>
        <p:spPr>
          <a:xfrm>
            <a:off x="479424" y="2132856"/>
            <a:ext cx="5040511" cy="5184578"/>
          </a:xfrm>
        </p:spPr>
        <p:txBody>
          <a:bodyPr/>
          <a:lstStyle/>
          <a:p>
            <a:pPr marL="0" indent="0">
              <a:buNone/>
            </a:pPr>
            <a:endParaRPr lang="de-DE" b="1" dirty="0"/>
          </a:p>
          <a:p>
            <a:r>
              <a:rPr lang="de-DE" b="1" dirty="0"/>
              <a:t>NRP Neckartal-Odenwald</a:t>
            </a:r>
            <a:r>
              <a:rPr lang="de-DE" dirty="0"/>
              <a:t>: Beratung bei der Anlage von Baumstreifen, Blühflächen und Dachbegrünung in bebauten Gebieten</a:t>
            </a:r>
          </a:p>
          <a:p>
            <a:endParaRPr lang="de-DE" dirty="0"/>
          </a:p>
          <a:p>
            <a:r>
              <a:rPr lang="de-DE" b="1" dirty="0"/>
              <a:t>NRP Südschwarzwald</a:t>
            </a:r>
            <a:r>
              <a:rPr lang="de-DE" dirty="0"/>
              <a:t>: Blühende Unternehmen</a:t>
            </a:r>
          </a:p>
          <a:p>
            <a:endParaRPr lang="de-DE" dirty="0"/>
          </a:p>
          <a:p>
            <a:r>
              <a:rPr lang="de-DE" b="1" dirty="0"/>
              <a:t>NRP Dübener Heide</a:t>
            </a:r>
            <a:r>
              <a:rPr lang="de-DE" dirty="0"/>
              <a:t>: Heidegärten</a:t>
            </a:r>
          </a:p>
          <a:p>
            <a:pPr marL="0" indent="0">
              <a:buNone/>
            </a:pPr>
            <a:endParaRPr lang="de-DE" b="1" dirty="0"/>
          </a:p>
          <a:p>
            <a:r>
              <a:rPr lang="de-DE" b="1" dirty="0"/>
              <a:t>BR </a:t>
            </a:r>
            <a:r>
              <a:rPr lang="de-DE" b="1" dirty="0" err="1"/>
              <a:t>Bliesgau</a:t>
            </a:r>
            <a:r>
              <a:rPr lang="de-DE" b="1" dirty="0"/>
              <a:t>: </a:t>
            </a:r>
            <a:r>
              <a:rPr lang="de-DE" dirty="0"/>
              <a:t>Stärkung urbaner Ökosysteme</a:t>
            </a:r>
            <a:br>
              <a:rPr lang="de-DE" dirty="0"/>
            </a:br>
            <a:endParaRPr lang="de-DE" dirty="0"/>
          </a:p>
        </p:txBody>
      </p:sp>
      <p:sp>
        <p:nvSpPr>
          <p:cNvPr id="5" name="Foliennummernplatzhalter 4">
            <a:extLst>
              <a:ext uri="{FF2B5EF4-FFF2-40B4-BE49-F238E27FC236}">
                <a16:creationId xmlns:a16="http://schemas.microsoft.com/office/drawing/2014/main" id="{64DF3FB6-53CB-CA99-5AC1-6ADB4504E271}"/>
              </a:ext>
            </a:extLst>
          </p:cNvPr>
          <p:cNvSpPr>
            <a:spLocks noGrp="1"/>
          </p:cNvSpPr>
          <p:nvPr>
            <p:ph type="sldNum" sz="quarter" idx="11"/>
          </p:nvPr>
        </p:nvSpPr>
        <p:spPr/>
        <p:txBody>
          <a:bodyPr/>
          <a:lstStyle/>
          <a:p>
            <a:fld id="{E8194D6A-EB19-2344-867D-1C90D9BDB9BC}" type="slidenum">
              <a:rPr lang="de-DE" smtClean="0"/>
              <a:pPr/>
              <a:t>21</a:t>
            </a:fld>
            <a:endParaRPr lang="de-DE"/>
          </a:p>
        </p:txBody>
      </p:sp>
      <p:sp>
        <p:nvSpPr>
          <p:cNvPr id="11" name="Inhaltsplatzhalter 24">
            <a:extLst>
              <a:ext uri="{FF2B5EF4-FFF2-40B4-BE49-F238E27FC236}">
                <a16:creationId xmlns:a16="http://schemas.microsoft.com/office/drawing/2014/main" id="{97DB5A5B-517E-4C58-B831-D955469065B8}"/>
              </a:ext>
            </a:extLst>
          </p:cNvPr>
          <p:cNvSpPr txBox="1">
            <a:spLocks/>
          </p:cNvSpPr>
          <p:nvPr/>
        </p:nvSpPr>
        <p:spPr bwMode="auto">
          <a:xfrm>
            <a:off x="6456014" y="6186151"/>
            <a:ext cx="4896543"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Kornblume und Honigbiene (© NNL Fotoarchiv - Frank Gottwald)</a:t>
            </a:r>
          </a:p>
        </p:txBody>
      </p:sp>
      <p:pic>
        <p:nvPicPr>
          <p:cNvPr id="12" name="Bildplatzhalter 11">
            <a:extLst>
              <a:ext uri="{FF2B5EF4-FFF2-40B4-BE49-F238E27FC236}">
                <a16:creationId xmlns:a16="http://schemas.microsoft.com/office/drawing/2014/main" id="{4C8388BC-8BE1-4AB3-9FCB-80823BA268A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384019" y="980728"/>
            <a:ext cx="5040534" cy="5299828"/>
          </a:xfrm>
          <a:prstGeom prst="roundRect">
            <a:avLst>
              <a:gd name="adj" fmla="val 4167"/>
            </a:avLst>
          </a:prstGeom>
          <a:solidFill>
            <a:srgbClr val="FFFFFF"/>
          </a:solidFill>
          <a:ln w="76200" cap="sq">
            <a:noFill/>
            <a:miter lim="800000"/>
          </a:ln>
          <a:effectLst/>
        </p:spPr>
      </p:pic>
      <p:sp>
        <p:nvSpPr>
          <p:cNvPr id="9" name="Fußzeilenplatzhalter 27">
            <a:extLst>
              <a:ext uri="{FF2B5EF4-FFF2-40B4-BE49-F238E27FC236}">
                <a16:creationId xmlns:a16="http://schemas.microsoft.com/office/drawing/2014/main" id="{31AFE48E-AF07-4CD0-B375-1215108DF9C8}"/>
              </a:ext>
            </a:extLst>
          </p:cNvPr>
          <p:cNvSpPr>
            <a:spLocks noGrp="1"/>
          </p:cNvSpPr>
          <p:nvPr>
            <p:ph type="ftr" sz="quarter" idx="10"/>
          </p:nvPr>
        </p:nvSpPr>
        <p:spPr>
          <a:xfrm>
            <a:off x="479424" y="6380712"/>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15651171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87B39-9AE3-BB5D-618C-E2E07324E337}"/>
              </a:ext>
            </a:extLst>
          </p:cNvPr>
          <p:cNvSpPr>
            <a:spLocks noGrp="1"/>
          </p:cNvSpPr>
          <p:nvPr>
            <p:ph type="title"/>
          </p:nvPr>
        </p:nvSpPr>
        <p:spPr>
          <a:xfrm>
            <a:off x="387969" y="611927"/>
            <a:ext cx="5708031" cy="1079401"/>
          </a:xfrm>
        </p:spPr>
        <p:txBody>
          <a:bodyPr anchor="ctr"/>
          <a:lstStyle/>
          <a:p>
            <a:r>
              <a:rPr lang="de-DE" dirty="0"/>
              <a:t>Projektideen Forschung und Kompetenzaufbau</a:t>
            </a:r>
          </a:p>
        </p:txBody>
      </p:sp>
      <p:sp>
        <p:nvSpPr>
          <p:cNvPr id="3" name="Inhaltsplatzhalter 2">
            <a:extLst>
              <a:ext uri="{FF2B5EF4-FFF2-40B4-BE49-F238E27FC236}">
                <a16:creationId xmlns:a16="http://schemas.microsoft.com/office/drawing/2014/main" id="{7D7E3B7B-023A-A48B-1D09-2E558D6BE6F4}"/>
              </a:ext>
            </a:extLst>
          </p:cNvPr>
          <p:cNvSpPr>
            <a:spLocks noGrp="1"/>
          </p:cNvSpPr>
          <p:nvPr>
            <p:ph idx="1"/>
          </p:nvPr>
        </p:nvSpPr>
        <p:spPr>
          <a:xfrm>
            <a:off x="435984" y="1772816"/>
            <a:ext cx="6132717" cy="4104456"/>
          </a:xfrm>
        </p:spPr>
        <p:txBody>
          <a:bodyPr/>
          <a:lstStyle/>
          <a:p>
            <a:pPr marL="0" indent="0" fontAlgn="t">
              <a:spcAft>
                <a:spcPts val="0"/>
              </a:spcAft>
              <a:buNone/>
            </a:pPr>
            <a:r>
              <a:rPr lang="de-DE" sz="1400" b="1" kern="1200" dirty="0">
                <a:solidFill>
                  <a:srgbClr val="000000"/>
                </a:solidFill>
              </a:rPr>
              <a:t>Bildung für Natürlichen Klimaschutz</a:t>
            </a:r>
          </a:p>
          <a:p>
            <a:pPr marL="0" indent="0" fontAlgn="t">
              <a:spcAft>
                <a:spcPts val="0"/>
              </a:spcAft>
              <a:buNone/>
            </a:pPr>
            <a:endParaRPr lang="de-DE" sz="1400" b="1" kern="1200" dirty="0">
              <a:solidFill>
                <a:srgbClr val="000000"/>
              </a:solidFill>
            </a:endParaRPr>
          </a:p>
          <a:p>
            <a:pPr marL="0" fontAlgn="t">
              <a:spcAft>
                <a:spcPts val="0"/>
              </a:spcAft>
            </a:pPr>
            <a:r>
              <a:rPr lang="de-DE" sz="1400" b="1" kern="1200" dirty="0" err="1">
                <a:solidFill>
                  <a:srgbClr val="000000"/>
                </a:solidFill>
              </a:rPr>
              <a:t>NRPe</a:t>
            </a:r>
            <a:r>
              <a:rPr lang="de-DE" sz="1400" b="1" kern="1200" dirty="0">
                <a:solidFill>
                  <a:srgbClr val="000000"/>
                </a:solidFill>
              </a:rPr>
              <a:t> Bourtanger Moor &amp; </a:t>
            </a:r>
            <a:r>
              <a:rPr lang="de-DE" sz="1400" b="1" kern="1200" dirty="0" err="1">
                <a:solidFill>
                  <a:srgbClr val="000000"/>
                </a:solidFill>
              </a:rPr>
              <a:t>Hümmling</a:t>
            </a:r>
            <a:r>
              <a:rPr lang="de-DE" sz="1400" kern="1200" dirty="0">
                <a:solidFill>
                  <a:srgbClr val="000000"/>
                </a:solidFill>
              </a:rPr>
              <a:t>: Sensibilisierende  	Bildungsmaßnahmen in Begleitung der Wiedervernässung von </a:t>
            </a:r>
            <a:br>
              <a:rPr lang="de-DE" sz="1400" kern="1200" dirty="0">
                <a:solidFill>
                  <a:srgbClr val="000000"/>
                </a:solidFill>
              </a:rPr>
            </a:br>
            <a:r>
              <a:rPr lang="de-DE" sz="1400" kern="1200" dirty="0">
                <a:solidFill>
                  <a:srgbClr val="000000"/>
                </a:solidFill>
              </a:rPr>
              <a:t>	Mooren und Renaturierung von Fließgewässern</a:t>
            </a:r>
          </a:p>
          <a:p>
            <a:pPr marL="0" fontAlgn="t">
              <a:spcAft>
                <a:spcPts val="0"/>
              </a:spcAft>
            </a:pPr>
            <a:r>
              <a:rPr lang="de-DE" sz="1400" b="1" kern="1200" dirty="0">
                <a:solidFill>
                  <a:srgbClr val="000000"/>
                </a:solidFill>
              </a:rPr>
              <a:t>NRP Dübener Heide</a:t>
            </a:r>
            <a:r>
              <a:rPr lang="de-DE" sz="1400" kern="1200" dirty="0">
                <a:solidFill>
                  <a:srgbClr val="000000"/>
                </a:solidFill>
              </a:rPr>
              <a:t>: Wissenstransfer zu Natürlichem Klimaschutz</a:t>
            </a:r>
          </a:p>
          <a:p>
            <a:pPr marL="0" fontAlgn="t">
              <a:spcAft>
                <a:spcPts val="0"/>
              </a:spcAft>
            </a:pPr>
            <a:r>
              <a:rPr lang="de-DE" sz="1400" b="1" kern="1200" dirty="0">
                <a:solidFill>
                  <a:srgbClr val="000000"/>
                </a:solidFill>
              </a:rPr>
              <a:t>NRP Vulkaneifel</a:t>
            </a:r>
            <a:r>
              <a:rPr lang="de-DE" sz="1400" kern="1200" dirty="0">
                <a:solidFill>
                  <a:srgbClr val="000000"/>
                </a:solidFill>
              </a:rPr>
              <a:t>: Bildung zu Natürlichem Klimaschutz</a:t>
            </a:r>
          </a:p>
          <a:p>
            <a:pPr marL="0" fontAlgn="t">
              <a:spcAft>
                <a:spcPts val="0"/>
              </a:spcAft>
            </a:pPr>
            <a:r>
              <a:rPr lang="de-DE" sz="1400" b="1" kern="1200" dirty="0">
                <a:solidFill>
                  <a:srgbClr val="000000"/>
                </a:solidFill>
              </a:rPr>
              <a:t>BR </a:t>
            </a:r>
            <a:r>
              <a:rPr lang="de-DE" sz="1400" b="1" kern="1200" dirty="0" err="1">
                <a:solidFill>
                  <a:srgbClr val="000000"/>
                </a:solidFill>
              </a:rPr>
              <a:t>Bliesgau</a:t>
            </a:r>
            <a:r>
              <a:rPr lang="de-DE" sz="1400" dirty="0"/>
              <a:t>: Fo</a:t>
            </a:r>
            <a:r>
              <a:rPr lang="de-DE" sz="1400" kern="1200" dirty="0">
                <a:solidFill>
                  <a:srgbClr val="000000"/>
                </a:solidFill>
              </a:rPr>
              <a:t>rschungsstation Klimawandel; Umsetzung 	eines 	ökopädagogischen Forschungskonzeptes in 	einem 	Gebiet eines 	abgeschlossenen 	Naturschutzgroßvorhabens</a:t>
            </a:r>
          </a:p>
          <a:p>
            <a:pPr marL="0" fontAlgn="t">
              <a:spcAft>
                <a:spcPts val="0"/>
              </a:spcAft>
            </a:pPr>
            <a:r>
              <a:rPr lang="de-DE" sz="1400" b="1" kern="1200" dirty="0">
                <a:solidFill>
                  <a:srgbClr val="000000"/>
                </a:solidFill>
              </a:rPr>
              <a:t>BR Rhön/Hessen</a:t>
            </a:r>
            <a:r>
              <a:rPr lang="de-DE" sz="1400" b="1" dirty="0"/>
              <a:t>: </a:t>
            </a:r>
            <a:r>
              <a:rPr lang="de-DE" sz="1400" kern="1200" dirty="0">
                <a:solidFill>
                  <a:srgbClr val="000000"/>
                </a:solidFill>
              </a:rPr>
              <a:t>Bewusstseinsbildung für Klimaschutzmaßnahmen im 	Roten Moor. Dazu  gehören  auch weitere Maßnahmen zum Rückhalt 	von Wasser im Moor und angrenzenden 	Feuchtstandorten und	 	Niedermoorflächen. Über ein dauerhaftes Monitoring soll die Entwicklung 	beobachtet, gesteuert und kommuniziert werden.</a:t>
            </a:r>
          </a:p>
          <a:p>
            <a:pPr marL="0" fontAlgn="t">
              <a:spcAft>
                <a:spcPts val="0"/>
              </a:spcAft>
            </a:pPr>
            <a:r>
              <a:rPr lang="de-DE" sz="1400" b="1" kern="1200" dirty="0">
                <a:solidFill>
                  <a:srgbClr val="000000"/>
                </a:solidFill>
              </a:rPr>
              <a:t>NLP Harz: </a:t>
            </a:r>
            <a:r>
              <a:rPr lang="de-DE" sz="1400" kern="1200" dirty="0">
                <a:solidFill>
                  <a:srgbClr val="000000"/>
                </a:solidFill>
              </a:rPr>
              <a:t>Bildungs-Programmentwicklung „Leistungen für den 	Klimaschutz“ zur Abiturvorbereitung</a:t>
            </a:r>
          </a:p>
          <a:p>
            <a:pPr marL="0" indent="0" fontAlgn="t">
              <a:spcAft>
                <a:spcPts val="0"/>
              </a:spcAft>
              <a:buNone/>
            </a:pPr>
            <a:endParaRPr lang="de-DE" sz="500" b="1" kern="1200" dirty="0">
              <a:solidFill>
                <a:srgbClr val="000000"/>
              </a:solidFill>
            </a:endParaRPr>
          </a:p>
          <a:p>
            <a:pPr marL="0" fontAlgn="t">
              <a:spcAft>
                <a:spcPts val="0"/>
              </a:spcAft>
            </a:pPr>
            <a:endParaRPr lang="de-DE" sz="1400" kern="1200" dirty="0">
              <a:solidFill>
                <a:srgbClr val="000000"/>
              </a:solidFill>
            </a:endParaRPr>
          </a:p>
        </p:txBody>
      </p:sp>
      <p:sp>
        <p:nvSpPr>
          <p:cNvPr id="5" name="Foliennummernplatzhalter 4">
            <a:extLst>
              <a:ext uri="{FF2B5EF4-FFF2-40B4-BE49-F238E27FC236}">
                <a16:creationId xmlns:a16="http://schemas.microsoft.com/office/drawing/2014/main" id="{64DF3FB6-53CB-CA99-5AC1-6ADB4504E271}"/>
              </a:ext>
            </a:extLst>
          </p:cNvPr>
          <p:cNvSpPr>
            <a:spLocks noGrp="1"/>
          </p:cNvSpPr>
          <p:nvPr>
            <p:ph type="sldNum" sz="quarter" idx="11"/>
          </p:nvPr>
        </p:nvSpPr>
        <p:spPr/>
        <p:txBody>
          <a:bodyPr/>
          <a:lstStyle/>
          <a:p>
            <a:fld id="{E8194D6A-EB19-2344-867D-1C90D9BDB9BC}" type="slidenum">
              <a:rPr lang="de-DE" smtClean="0"/>
              <a:pPr/>
              <a:t>22</a:t>
            </a:fld>
            <a:endParaRPr lang="de-DE"/>
          </a:p>
        </p:txBody>
      </p:sp>
      <p:sp>
        <p:nvSpPr>
          <p:cNvPr id="10" name="Inhaltsplatzhalter 24">
            <a:extLst>
              <a:ext uri="{FF2B5EF4-FFF2-40B4-BE49-F238E27FC236}">
                <a16:creationId xmlns:a16="http://schemas.microsoft.com/office/drawing/2014/main" id="{9B69882E-5751-4EBB-E93C-9C120D3F9296}"/>
              </a:ext>
            </a:extLst>
          </p:cNvPr>
          <p:cNvSpPr>
            <a:spLocks noGrp="1"/>
          </p:cNvSpPr>
          <p:nvPr>
            <p:ph idx="12"/>
          </p:nvPr>
        </p:nvSpPr>
        <p:spPr>
          <a:xfrm>
            <a:off x="6960096" y="6020789"/>
            <a:ext cx="4896543" cy="476672"/>
          </a:xfrm>
        </p:spPr>
        <p:txBody>
          <a:bodyPr/>
          <a:lstStyle/>
          <a:p>
            <a:pPr algn="ctr"/>
            <a:r>
              <a:rPr lang="de-DE" dirty="0"/>
              <a:t>Moorfrosch (© NNL Fotoarchiv, Antonia Schraml) </a:t>
            </a:r>
            <a:endParaRPr lang="de-DE" dirty="0">
              <a:latin typeface="Tahoma" panose="020B0604030504040204" pitchFamily="34" charset="0"/>
              <a:ea typeface="Tahoma" panose="020B0604030504040204" pitchFamily="34" charset="0"/>
              <a:cs typeface="Tahoma" panose="020B0604030504040204" pitchFamily="34" charset="0"/>
            </a:endParaRPr>
          </a:p>
        </p:txBody>
      </p:sp>
      <p:pic>
        <p:nvPicPr>
          <p:cNvPr id="8" name="Bildplatzhalter 7">
            <a:extLst>
              <a:ext uri="{FF2B5EF4-FFF2-40B4-BE49-F238E27FC236}">
                <a16:creationId xmlns:a16="http://schemas.microsoft.com/office/drawing/2014/main" id="{00638446-B939-411E-A840-96193CA6DD4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712766" y="800497"/>
            <a:ext cx="4999808" cy="5257006"/>
          </a:xfrm>
          <a:prstGeom prst="roundRect">
            <a:avLst>
              <a:gd name="adj" fmla="val 4167"/>
            </a:avLst>
          </a:prstGeom>
          <a:solidFill>
            <a:srgbClr val="FFFFFF"/>
          </a:solidFill>
          <a:ln w="76200" cap="sq">
            <a:noFill/>
            <a:miter lim="800000"/>
          </a:ln>
          <a:effectLst/>
        </p:spPr>
      </p:pic>
      <p:sp>
        <p:nvSpPr>
          <p:cNvPr id="9" name="Fußzeilenplatzhalter 27">
            <a:extLst>
              <a:ext uri="{FF2B5EF4-FFF2-40B4-BE49-F238E27FC236}">
                <a16:creationId xmlns:a16="http://schemas.microsoft.com/office/drawing/2014/main" id="{5233747B-F936-4C77-95B4-5B137BDDED31}"/>
              </a:ext>
            </a:extLst>
          </p:cNvPr>
          <p:cNvSpPr>
            <a:spLocks noGrp="1"/>
          </p:cNvSpPr>
          <p:nvPr>
            <p:ph type="ftr" sz="quarter" idx="10"/>
          </p:nvPr>
        </p:nvSpPr>
        <p:spPr>
          <a:xfrm>
            <a:off x="435984" y="6440283"/>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31756765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02D7F70B-FA4D-784A-B2F9-068FA1B1B979}"/>
              </a:ext>
            </a:extLst>
          </p:cNvPr>
          <p:cNvSpPr/>
          <p:nvPr/>
        </p:nvSpPr>
        <p:spPr bwMode="auto">
          <a:xfrm>
            <a:off x="-8376" y="0"/>
            <a:ext cx="12200375" cy="6858000"/>
          </a:xfrm>
          <a:prstGeom prst="rect">
            <a:avLst/>
          </a:prstGeom>
          <a:solidFill>
            <a:schemeClr val="accent5">
              <a:lumMod val="50000"/>
            </a:schemeClr>
          </a:solidFill>
          <a:ln>
            <a:noFill/>
          </a:ln>
          <a:effectLst/>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FS Me" panose="02000506040000020004" pitchFamily="50" charset="0"/>
              <a:ea typeface="ヒラギノ角ゴ ProN W3" charset="0"/>
              <a:cs typeface="ヒラギノ角ゴ ProN W3" charset="0"/>
              <a:sym typeface="Arial" charset="0"/>
            </a:endParaRPr>
          </a:p>
        </p:txBody>
      </p:sp>
      <p:sp>
        <p:nvSpPr>
          <p:cNvPr id="9" name="Textplatzhalter 8">
            <a:extLst>
              <a:ext uri="{FF2B5EF4-FFF2-40B4-BE49-F238E27FC236}">
                <a16:creationId xmlns:a16="http://schemas.microsoft.com/office/drawing/2014/main" id="{9DF6B3B9-BD7B-D04A-A676-2769F449279F}"/>
              </a:ext>
            </a:extLst>
          </p:cNvPr>
          <p:cNvSpPr>
            <a:spLocks noGrp="1"/>
          </p:cNvSpPr>
          <p:nvPr>
            <p:ph type="body" sz="quarter" idx="10"/>
          </p:nvPr>
        </p:nvSpPr>
        <p:spPr>
          <a:xfrm>
            <a:off x="623392" y="2636912"/>
            <a:ext cx="7345362" cy="1288050"/>
          </a:xfrm>
        </p:spPr>
        <p:txBody>
          <a:bodyPr/>
          <a:lstStyle/>
          <a:p>
            <a:r>
              <a:rPr lang="de-DE" b="1" dirty="0"/>
              <a:t>VDN e.V.</a:t>
            </a:r>
          </a:p>
          <a:p>
            <a:r>
              <a:rPr lang="de-DE" b="1" dirty="0"/>
              <a:t>Matthias Goerres</a:t>
            </a:r>
            <a:endParaRPr lang="de-DE" dirty="0"/>
          </a:p>
          <a:p>
            <a:r>
              <a:rPr lang="de-DE" dirty="0"/>
              <a:t>Referent Natürlicher Klimaschutz</a:t>
            </a:r>
          </a:p>
          <a:p>
            <a:endParaRPr lang="de-DE" dirty="0"/>
          </a:p>
          <a:p>
            <a:r>
              <a:rPr lang="de-DE" dirty="0"/>
              <a:t>Tel. + 49 (0) 228 921286-4  </a:t>
            </a:r>
          </a:p>
          <a:p>
            <a:r>
              <a:rPr lang="de-DE" dirty="0"/>
              <a:t>Mail  </a:t>
            </a:r>
            <a:r>
              <a:rPr lang="de-DE" u="sng" dirty="0">
                <a:hlinkClick r:id="rId3"/>
              </a:rPr>
              <a:t>matthias.goerres@naturparke.de</a:t>
            </a:r>
            <a:endParaRPr lang="de-DE" dirty="0"/>
          </a:p>
          <a:p>
            <a:r>
              <a:rPr lang="de-DE" dirty="0"/>
              <a:t> </a:t>
            </a:r>
          </a:p>
          <a:p>
            <a:r>
              <a:rPr lang="de-DE" b="1" dirty="0"/>
              <a:t>NNL e.V. </a:t>
            </a:r>
          </a:p>
          <a:p>
            <a:r>
              <a:rPr lang="de-DE" b="1" dirty="0"/>
              <a:t>Mira Franzen </a:t>
            </a:r>
            <a:endParaRPr lang="de-DE" dirty="0"/>
          </a:p>
          <a:p>
            <a:r>
              <a:rPr lang="de-DE" dirty="0"/>
              <a:t>Fachreferentin Natürlicher Klimaschutz </a:t>
            </a:r>
          </a:p>
          <a:p>
            <a:r>
              <a:rPr lang="de-DE" dirty="0"/>
              <a:t>Schutzgebietsmanagement &amp; Naturschutz </a:t>
            </a:r>
          </a:p>
          <a:p>
            <a:r>
              <a:rPr lang="de-DE" dirty="0"/>
              <a:t> </a:t>
            </a:r>
          </a:p>
          <a:p>
            <a:r>
              <a:rPr lang="de-DE" dirty="0"/>
              <a:t>Tel. + 49 (0) 30 288 78 82-11</a:t>
            </a:r>
          </a:p>
          <a:p>
            <a:r>
              <a:rPr lang="de-DE" dirty="0"/>
              <a:t>Mail  </a:t>
            </a:r>
            <a:r>
              <a:rPr lang="de-DE" u="sng" dirty="0">
                <a:hlinkClick r:id="rId4"/>
              </a:rPr>
              <a:t>mira.franzen@nationale-naturlandschaften.de</a:t>
            </a:r>
            <a:endParaRPr lang="de-DE" dirty="0"/>
          </a:p>
          <a:p>
            <a:endParaRPr lang="de-DE" dirty="0"/>
          </a:p>
        </p:txBody>
      </p:sp>
      <p:pic>
        <p:nvPicPr>
          <p:cNvPr id="12" name="Grafik 11">
            <a:extLst>
              <a:ext uri="{FF2B5EF4-FFF2-40B4-BE49-F238E27FC236}">
                <a16:creationId xmlns:a16="http://schemas.microsoft.com/office/drawing/2014/main" id="{C725076A-FCB8-4C25-AB45-10D07B085E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8637" y="5301208"/>
            <a:ext cx="3404988" cy="1556792"/>
          </a:xfrm>
          <a:prstGeom prst="rect">
            <a:avLst/>
          </a:prstGeom>
        </p:spPr>
      </p:pic>
    </p:spTree>
    <p:extLst>
      <p:ext uri="{BB962C8B-B14F-4D97-AF65-F5344CB8AC3E}">
        <p14:creationId xmlns:p14="http://schemas.microsoft.com/office/powerpoint/2010/main" val="4191984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FD611-00EB-4C92-A6FC-73CE74B34EB4}"/>
              </a:ext>
            </a:extLst>
          </p:cNvPr>
          <p:cNvSpPr>
            <a:spLocks noGrp="1"/>
          </p:cNvSpPr>
          <p:nvPr>
            <p:ph type="title"/>
          </p:nvPr>
        </p:nvSpPr>
        <p:spPr>
          <a:xfrm>
            <a:off x="911424" y="826677"/>
            <a:ext cx="12241360" cy="475004"/>
          </a:xfrm>
        </p:spPr>
        <p:txBody>
          <a:bodyPr/>
          <a:lstStyle/>
          <a:p>
            <a:r>
              <a:rPr lang="de-DE" dirty="0">
                <a:latin typeface="Tahoma"/>
                <a:ea typeface="Tahoma"/>
                <a:cs typeface="Tahoma"/>
              </a:rPr>
              <a:t>Umfrageergebnisse: Gesamtübersicht</a:t>
            </a:r>
            <a:endParaRPr lang="de-DE" dirty="0"/>
          </a:p>
        </p:txBody>
      </p:sp>
      <p:sp>
        <p:nvSpPr>
          <p:cNvPr id="3" name="Inhaltsplatzhalter 2">
            <a:extLst>
              <a:ext uri="{FF2B5EF4-FFF2-40B4-BE49-F238E27FC236}">
                <a16:creationId xmlns:a16="http://schemas.microsoft.com/office/drawing/2014/main" id="{A6B2132F-411A-4D19-BE8C-E855528B4827}"/>
              </a:ext>
            </a:extLst>
          </p:cNvPr>
          <p:cNvSpPr>
            <a:spLocks noGrp="1"/>
          </p:cNvSpPr>
          <p:nvPr>
            <p:ph idx="1"/>
          </p:nvPr>
        </p:nvSpPr>
        <p:spPr>
          <a:xfrm>
            <a:off x="512575" y="2033464"/>
            <a:ext cx="10511272" cy="3977640"/>
          </a:xfrm>
        </p:spPr>
        <p:txBody>
          <a:bodyPr/>
          <a:lstStyle/>
          <a:p>
            <a:pPr marL="0" indent="0">
              <a:buNone/>
            </a:pPr>
            <a:endParaRPr lang="de-DE" sz="1400" dirty="0"/>
          </a:p>
          <a:p>
            <a:pPr marL="0" indent="0">
              <a:buNone/>
            </a:pPr>
            <a:endParaRPr lang="de-DE" sz="1400" dirty="0"/>
          </a:p>
          <a:p>
            <a:pPr marL="0" indent="0">
              <a:buNone/>
            </a:pPr>
            <a:endParaRPr lang="de-DE" sz="1400" b="1" dirty="0">
              <a:sym typeface="Wingdings" panose="05000000000000000000" pitchFamily="2" charset="2"/>
            </a:endParaRPr>
          </a:p>
        </p:txBody>
      </p:sp>
      <p:sp>
        <p:nvSpPr>
          <p:cNvPr id="5" name="Foliennummernplatzhalter 4">
            <a:extLst>
              <a:ext uri="{FF2B5EF4-FFF2-40B4-BE49-F238E27FC236}">
                <a16:creationId xmlns:a16="http://schemas.microsoft.com/office/drawing/2014/main" id="{94A269A5-42D1-4B24-A15D-05714643A559}"/>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194D6A-EB19-2344-867D-1C90D9BDB9BC}" type="slidenum">
              <a:rPr kumimoji="0" lang="de-DE" sz="1000" b="1" i="0" u="none" strike="noStrike" kern="1200" cap="none" spc="0" normalizeH="0" baseline="0" noProof="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sz="1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panose="020B0604020202020204" pitchFamily="34" charset="0"/>
            </a:endParaRPr>
          </a:p>
        </p:txBody>
      </p:sp>
      <p:sp>
        <p:nvSpPr>
          <p:cNvPr id="4" name="Fußzeilenplatzhalter 27">
            <a:extLst>
              <a:ext uri="{FF2B5EF4-FFF2-40B4-BE49-F238E27FC236}">
                <a16:creationId xmlns:a16="http://schemas.microsoft.com/office/drawing/2014/main" id="{ADFE6BEF-6EAD-89A6-A726-C63C132EA1D9}"/>
              </a:ext>
            </a:extLst>
          </p:cNvPr>
          <p:cNvSpPr>
            <a:spLocks noGrp="1"/>
          </p:cNvSpPr>
          <p:nvPr>
            <p:ph type="ftr" sz="quarter" idx="10"/>
          </p:nvPr>
        </p:nvSpPr>
        <p:spPr>
          <a:xfrm>
            <a:off x="479424" y="6319321"/>
            <a:ext cx="10003234" cy="476369"/>
          </a:xfrm>
        </p:spPr>
        <p:txBody>
          <a:bodyPr/>
          <a:lstStyle/>
          <a:p>
            <a:r>
              <a:rPr lang="de-DE" dirty="0"/>
              <a:t>NNL  |  Projektbegleitende Arbeitsgruppe – Potenzialstudie Natürlicher Klimaschutz |  11. Dezember 2023</a:t>
            </a:r>
          </a:p>
        </p:txBody>
      </p:sp>
      <p:graphicFrame>
        <p:nvGraphicFramePr>
          <p:cNvPr id="6" name="Diagramm 5">
            <a:extLst>
              <a:ext uri="{FF2B5EF4-FFF2-40B4-BE49-F238E27FC236}">
                <a16:creationId xmlns:a16="http://schemas.microsoft.com/office/drawing/2014/main" id="{3AA4A09A-992F-4DE3-BA23-D633E6E6AAFE}"/>
              </a:ext>
            </a:extLst>
          </p:cNvPr>
          <p:cNvGraphicFramePr/>
          <p:nvPr>
            <p:extLst>
              <p:ext uri="{D42A27DB-BD31-4B8C-83A1-F6EECF244321}">
                <p14:modId xmlns:p14="http://schemas.microsoft.com/office/powerpoint/2010/main" val="2693276600"/>
              </p:ext>
            </p:extLst>
          </p:nvPr>
        </p:nvGraphicFramePr>
        <p:xfrm>
          <a:off x="-63873" y="1462189"/>
          <a:ext cx="6475963" cy="453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m 16">
            <a:extLst>
              <a:ext uri="{FF2B5EF4-FFF2-40B4-BE49-F238E27FC236}">
                <a16:creationId xmlns:a16="http://schemas.microsoft.com/office/drawing/2014/main" id="{C29CF649-DE1F-4339-B213-F1F535177D96}"/>
              </a:ext>
            </a:extLst>
          </p:cNvPr>
          <p:cNvGraphicFramePr/>
          <p:nvPr>
            <p:extLst>
              <p:ext uri="{D42A27DB-BD31-4B8C-83A1-F6EECF244321}">
                <p14:modId xmlns:p14="http://schemas.microsoft.com/office/powerpoint/2010/main" val="823706011"/>
              </p:ext>
            </p:extLst>
          </p:nvPr>
        </p:nvGraphicFramePr>
        <p:xfrm>
          <a:off x="5481041" y="1462189"/>
          <a:ext cx="6951663" cy="4538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74362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FD611-00EB-4C92-A6FC-73CE74B34EB4}"/>
              </a:ext>
            </a:extLst>
          </p:cNvPr>
          <p:cNvSpPr>
            <a:spLocks noGrp="1"/>
          </p:cNvSpPr>
          <p:nvPr>
            <p:ph type="title"/>
          </p:nvPr>
        </p:nvSpPr>
        <p:spPr>
          <a:xfrm>
            <a:off x="623392" y="1315333"/>
            <a:ext cx="11441497" cy="475004"/>
          </a:xfrm>
        </p:spPr>
        <p:txBody>
          <a:bodyPr/>
          <a:lstStyle/>
          <a:p>
            <a:r>
              <a:rPr lang="de-DE" dirty="0">
                <a:latin typeface="Tahoma"/>
                <a:ea typeface="Tahoma"/>
                <a:cs typeface="Tahoma"/>
              </a:rPr>
              <a:t>Umfrageergebnisse: Nationalparke, Biosphärenreservate und Wildnisgebiete</a:t>
            </a:r>
            <a:endParaRPr lang="de-DE" dirty="0"/>
          </a:p>
        </p:txBody>
      </p:sp>
      <p:sp>
        <p:nvSpPr>
          <p:cNvPr id="3" name="Inhaltsplatzhalter 2">
            <a:extLst>
              <a:ext uri="{FF2B5EF4-FFF2-40B4-BE49-F238E27FC236}">
                <a16:creationId xmlns:a16="http://schemas.microsoft.com/office/drawing/2014/main" id="{A6B2132F-411A-4D19-BE8C-E855528B4827}"/>
              </a:ext>
            </a:extLst>
          </p:cNvPr>
          <p:cNvSpPr>
            <a:spLocks noGrp="1"/>
          </p:cNvSpPr>
          <p:nvPr>
            <p:ph idx="1"/>
          </p:nvPr>
        </p:nvSpPr>
        <p:spPr>
          <a:xfrm>
            <a:off x="479424" y="1971154"/>
            <a:ext cx="6408664" cy="4824536"/>
          </a:xfrm>
        </p:spPr>
        <p:txBody>
          <a:bodyPr/>
          <a:lstStyle/>
          <a:p>
            <a:pPr marL="0" indent="0">
              <a:buNone/>
            </a:pPr>
            <a:endParaRPr lang="de-DE" sz="1400" dirty="0"/>
          </a:p>
          <a:p>
            <a:pPr marL="0" indent="0">
              <a:buNone/>
            </a:pPr>
            <a:endParaRPr lang="de-DE" sz="1400" dirty="0"/>
          </a:p>
          <a:p>
            <a:pPr marL="0" indent="0">
              <a:buNone/>
            </a:pPr>
            <a:endParaRPr lang="de-DE" sz="1400" b="1" dirty="0">
              <a:sym typeface="Wingdings" panose="05000000000000000000" pitchFamily="2" charset="2"/>
            </a:endParaRPr>
          </a:p>
        </p:txBody>
      </p:sp>
      <p:sp>
        <p:nvSpPr>
          <p:cNvPr id="5" name="Foliennummernplatzhalter 4">
            <a:extLst>
              <a:ext uri="{FF2B5EF4-FFF2-40B4-BE49-F238E27FC236}">
                <a16:creationId xmlns:a16="http://schemas.microsoft.com/office/drawing/2014/main" id="{94A269A5-42D1-4B24-A15D-05714643A559}"/>
              </a:ext>
            </a:extLst>
          </p:cNvPr>
          <p:cNvSpPr>
            <a:spLocks noGrp="1"/>
          </p:cNvSpPr>
          <p:nvPr>
            <p:ph type="sldNum" sz="quarter" idx="11"/>
          </p:nvPr>
        </p:nvSpPr>
        <p:spPr/>
        <p:txBody>
          <a:bodyPr/>
          <a:lstStyle/>
          <a:p>
            <a:fld id="{E8194D6A-EB19-2344-867D-1C90D9BDB9BC}" type="slidenum">
              <a:rPr lang="de-DE" smtClean="0"/>
              <a:pPr/>
              <a:t>4</a:t>
            </a:fld>
            <a:endParaRPr lang="de-DE"/>
          </a:p>
        </p:txBody>
      </p:sp>
      <p:sp>
        <p:nvSpPr>
          <p:cNvPr id="8" name="Fußzeilenplatzhalter 27">
            <a:extLst>
              <a:ext uri="{FF2B5EF4-FFF2-40B4-BE49-F238E27FC236}">
                <a16:creationId xmlns:a16="http://schemas.microsoft.com/office/drawing/2014/main" id="{4A43F68D-E4F5-4A66-8660-23D2FAE412CC}"/>
              </a:ext>
            </a:extLst>
          </p:cNvPr>
          <p:cNvSpPr>
            <a:spLocks noGrp="1"/>
          </p:cNvSpPr>
          <p:nvPr>
            <p:ph type="ftr" sz="quarter" idx="10"/>
          </p:nvPr>
        </p:nvSpPr>
        <p:spPr>
          <a:xfrm>
            <a:off x="479424" y="6319321"/>
            <a:ext cx="10003234" cy="476369"/>
          </a:xfrm>
        </p:spPr>
        <p:txBody>
          <a:bodyPr/>
          <a:lstStyle/>
          <a:p>
            <a:r>
              <a:rPr lang="de-DE" dirty="0"/>
              <a:t>NNL  |  Projektbegleitende Arbeitsgruppe – Potenzialstudie Natürlicher Klimaschutz |  11. Dezember 2023</a:t>
            </a:r>
          </a:p>
        </p:txBody>
      </p:sp>
      <p:sp>
        <p:nvSpPr>
          <p:cNvPr id="9" name="TextBox 7">
            <a:extLst>
              <a:ext uri="{FF2B5EF4-FFF2-40B4-BE49-F238E27FC236}">
                <a16:creationId xmlns:a16="http://schemas.microsoft.com/office/drawing/2014/main" id="{1B4B4575-BF0C-4C89-8DA4-BF00FAECD61D}"/>
              </a:ext>
            </a:extLst>
          </p:cNvPr>
          <p:cNvSpPr txBox="1"/>
          <p:nvPr/>
        </p:nvSpPr>
        <p:spPr>
          <a:xfrm>
            <a:off x="623393" y="2307757"/>
            <a:ext cx="5472608" cy="3771596"/>
          </a:xfrm>
          <a:prstGeom prst="rect">
            <a:avLst/>
          </a:prstGeom>
          <a:noFill/>
          <a:ln w="28575">
            <a:solidFill>
              <a:schemeClr val="accent6">
                <a:lumMod val="50000"/>
              </a:schemeClr>
            </a:solidFill>
            <a:prstDash val="dash"/>
          </a:ln>
        </p:spPr>
        <p:txBody>
          <a:bodyPr rot="0" spcFirstLastPara="0" vertOverflow="overflow" horzOverflow="overflow" vert="horz" wrap="square" lIns="91440" tIns="108000" rIns="91440" bIns="0" numCol="1" spcCol="0" rtlCol="0" fromWordArt="0" anchor="t" anchorCtr="0" forceAA="0" compatLnSpc="1">
            <a:prstTxWarp prst="textNoShape">
              <a:avLst/>
            </a:prstTxWarp>
            <a:spAutoFit/>
          </a:bodyPr>
          <a:lstStyle/>
          <a:p>
            <a:pPr marL="285750" indent="-285750">
              <a:buFont typeface="Symbol" panose="05050102010706020507" pitchFamily="18" charset="2"/>
              <a:buChar char="-"/>
            </a:pPr>
            <a:r>
              <a:rPr lang="de-DE" sz="1400" b="1" dirty="0">
                <a:latin typeface="Tahoma" panose="020B0604030504040204" pitchFamily="34" charset="0"/>
                <a:ea typeface="Tahoma" panose="020B0604030504040204" pitchFamily="34" charset="0"/>
                <a:cs typeface="Tahoma" panose="020B0604030504040204" pitchFamily="34" charset="0"/>
              </a:rPr>
              <a:t>31 von 37 Gebieten </a:t>
            </a:r>
            <a:r>
              <a:rPr lang="de-DE" sz="1400" dirty="0">
                <a:latin typeface="Tahoma" panose="020B0604030504040204" pitchFamily="34" charset="0"/>
                <a:ea typeface="Tahoma" panose="020B0604030504040204" pitchFamily="34" charset="0"/>
                <a:cs typeface="Tahoma" panose="020B0604030504040204" pitchFamily="34" charset="0"/>
              </a:rPr>
              <a:t>haben an der Umfrage teilgenommen</a:t>
            </a:r>
            <a:r>
              <a:rPr lang="de-DE" sz="1400" dirty="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endParaRPr lang="de-DE" sz="14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Symbol" panose="05050102010706020507" pitchFamily="18" charset="2"/>
              <a:buChar char="-"/>
            </a:pPr>
            <a:r>
              <a:rPr lang="de-DE" sz="1400" b="1" dirty="0">
                <a:latin typeface="Tahoma" panose="020B0604030504040204" pitchFamily="34" charset="0"/>
                <a:ea typeface="Tahoma" panose="020B0604030504040204" pitchFamily="34" charset="0"/>
                <a:cs typeface="Tahoma" panose="020B0604030504040204" pitchFamily="34" charset="0"/>
              </a:rPr>
              <a:t>23 Gebiete haben Interesse als Modellgebiet für Natürlichen Klimaschutz zu fungieren, </a:t>
            </a:r>
            <a:r>
              <a:rPr lang="de-DE" sz="1400" dirty="0">
                <a:solidFill>
                  <a:schemeClr val="tx1"/>
                </a:solidFill>
                <a:latin typeface="Tahoma" panose="020B0604030504040204" pitchFamily="34" charset="0"/>
                <a:ea typeface="Tahoma" panose="020B0604030504040204" pitchFamily="34" charset="0"/>
                <a:cs typeface="Tahoma" panose="020B0604030504040204" pitchFamily="34" charset="0"/>
              </a:rPr>
              <a:t>darunter </a:t>
            </a:r>
            <a:r>
              <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rPr>
              <a:t>14 Biosphärenreservate, 8 Nationalparke und ein </a:t>
            </a:r>
            <a:r>
              <a:rPr lang="de-DE"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Wildnisgebiet</a:t>
            </a:r>
            <a:r>
              <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de-DE" sz="1400" dirty="0">
                <a:solidFill>
                  <a:schemeClr val="tx1"/>
                </a:solidFill>
                <a:latin typeface="Tahoma" panose="020B0604030504040204" pitchFamily="34" charset="0"/>
                <a:ea typeface="Tahoma" panose="020B0604030504040204" pitchFamily="34" charset="0"/>
                <a:cs typeface="Tahoma" panose="020B0604030504040204" pitchFamily="34" charset="0"/>
              </a:rPr>
              <a:t>mit insgesamt </a:t>
            </a:r>
            <a:r>
              <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rPr>
              <a:t>61 Projektideen</a:t>
            </a:r>
            <a:r>
              <a:rPr lang="de-DE" sz="1400" dirty="0">
                <a:solidFill>
                  <a:schemeClr val="tx1"/>
                </a:solidFill>
                <a:latin typeface="Tahoma" panose="020B0604030504040204" pitchFamily="34" charset="0"/>
                <a:ea typeface="Tahoma" panose="020B0604030504040204" pitchFamily="34" charset="0"/>
                <a:cs typeface="Tahoma" panose="020B0604030504040204" pitchFamily="34" charset="0"/>
              </a:rPr>
              <a:t> für die Begleitung durch NNL e. V.</a:t>
            </a:r>
            <a:endPar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Symbol" panose="05050102010706020507" pitchFamily="18" charset="2"/>
              <a:buChar char="-"/>
            </a:pPr>
            <a:endParaRPr lang="de-DE" sz="1400" b="1" dirty="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Symbol" panose="05050102010706020507" pitchFamily="18" charset="2"/>
              <a:buChar char="-"/>
            </a:pPr>
            <a:r>
              <a:rPr lang="de-DE" sz="1400" dirty="0">
                <a:solidFill>
                  <a:schemeClr val="tx1"/>
                </a:solidFill>
                <a:latin typeface="Tahoma" panose="020B0604030504040204" pitchFamily="34" charset="0"/>
                <a:ea typeface="Tahoma" panose="020B0604030504040204" pitchFamily="34" charset="0"/>
                <a:cs typeface="Tahoma" panose="020B0604030504040204" pitchFamily="34" charset="0"/>
              </a:rPr>
              <a:t>Zusätzlich </a:t>
            </a:r>
            <a:r>
              <a:rPr lang="de-DE" sz="1400" b="1" dirty="0">
                <a:solidFill>
                  <a:schemeClr val="tx1"/>
                </a:solidFill>
                <a:latin typeface="Tahoma" panose="020B0604030504040204" pitchFamily="34" charset="0"/>
                <a:ea typeface="Tahoma" panose="020B0604030504040204" pitchFamily="34" charset="0"/>
                <a:cs typeface="Tahoma" panose="020B0604030504040204" pitchFamily="34" charset="0"/>
              </a:rPr>
              <a:t>ca. 11 weitere Ideen </a:t>
            </a:r>
            <a:r>
              <a:rPr lang="de-DE" sz="1400" dirty="0">
                <a:solidFill>
                  <a:schemeClr val="tx1"/>
                </a:solidFill>
                <a:latin typeface="Tahoma" panose="020B0604030504040204" pitchFamily="34" charset="0"/>
                <a:ea typeface="Tahoma" panose="020B0604030504040204" pitchFamily="34" charset="0"/>
                <a:cs typeface="Tahoma" panose="020B0604030504040204" pitchFamily="34" charset="0"/>
              </a:rPr>
              <a:t>aus den teilnehmenden Gebieten, die ohne Begleitung durch NNL e. V. Maßnahmen des ANK umsetzen wollen</a:t>
            </a:r>
          </a:p>
          <a:p>
            <a:endParaRPr lang="de-DE"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Symbol" panose="05050102010706020507" pitchFamily="18" charset="2"/>
              <a:buChar char="-"/>
            </a:pPr>
            <a:r>
              <a:rPr lang="de-DE" sz="1400" b="1" dirty="0">
                <a:latin typeface="Tahoma" panose="020B0604030504040204" pitchFamily="34" charset="0"/>
                <a:ea typeface="Tahoma" panose="020B0604030504040204" pitchFamily="34" charset="0"/>
                <a:cs typeface="Tahoma" panose="020B0604030504040204" pitchFamily="34" charset="0"/>
              </a:rPr>
              <a:t>Thematische Schwerpunkte</a:t>
            </a:r>
            <a:r>
              <a:rPr lang="de-DE" sz="1200" b="1" dirty="0">
                <a:latin typeface="Tahoma" panose="020B0604030504040204" pitchFamily="34" charset="0"/>
                <a:ea typeface="Tahoma" panose="020B0604030504040204" pitchFamily="34" charset="0"/>
                <a:cs typeface="Tahoma" panose="020B0604030504040204" pitchFamily="34" charset="0"/>
              </a:rPr>
              <a:t> </a:t>
            </a:r>
            <a:r>
              <a:rPr lang="de-DE" sz="1400" dirty="0">
                <a:latin typeface="Tahoma" panose="020B0604030504040204" pitchFamily="34" charset="0"/>
                <a:ea typeface="Tahoma" panose="020B0604030504040204" pitchFamily="34" charset="0"/>
                <a:cs typeface="Tahoma" panose="020B0604030504040204" pitchFamily="34" charset="0"/>
              </a:rPr>
              <a:t>u.a. bei  Wiedervernässung von Mooren, Renaturierung von Fließgewässer &amp; Auen, Seegraswiesen, Strukturelemente und Bodenaufbau in Agrarlandschaften, sowie Schutz, Umbau und Neupflanzung von Wäldern</a:t>
            </a:r>
            <a:endParaRPr lang="de-DE" sz="11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 5">
            <a:extLst>
              <a:ext uri="{FF2B5EF4-FFF2-40B4-BE49-F238E27FC236}">
                <a16:creationId xmlns:a16="http://schemas.microsoft.com/office/drawing/2014/main" id="{C0F24616-3669-4A30-9B14-939B92C59912}"/>
              </a:ext>
            </a:extLst>
          </p:cNvPr>
          <p:cNvGraphicFramePr>
            <a:graphicFrameLocks noGrp="1"/>
          </p:cNvGraphicFramePr>
          <p:nvPr>
            <p:extLst>
              <p:ext uri="{D42A27DB-BD31-4B8C-83A1-F6EECF244321}">
                <p14:modId xmlns:p14="http://schemas.microsoft.com/office/powerpoint/2010/main" val="381291886"/>
              </p:ext>
            </p:extLst>
          </p:nvPr>
        </p:nvGraphicFramePr>
        <p:xfrm>
          <a:off x="6754062" y="2260573"/>
          <a:ext cx="4598496" cy="3877931"/>
        </p:xfrm>
        <a:graphic>
          <a:graphicData uri="http://schemas.openxmlformats.org/drawingml/2006/table">
            <a:tbl>
              <a:tblPr firstRow="1" bandRow="1">
                <a:tableStyleId>{5C22544A-7EE6-4342-B048-85BDC9FD1C3A}</a:tableStyleId>
              </a:tblPr>
              <a:tblGrid>
                <a:gridCol w="2022486">
                  <a:extLst>
                    <a:ext uri="{9D8B030D-6E8A-4147-A177-3AD203B41FA5}">
                      <a16:colId xmlns:a16="http://schemas.microsoft.com/office/drawing/2014/main" val="89742217"/>
                    </a:ext>
                  </a:extLst>
                </a:gridCol>
                <a:gridCol w="2576010">
                  <a:extLst>
                    <a:ext uri="{9D8B030D-6E8A-4147-A177-3AD203B41FA5}">
                      <a16:colId xmlns:a16="http://schemas.microsoft.com/office/drawing/2014/main" val="3418555955"/>
                    </a:ext>
                  </a:extLst>
                </a:gridCol>
              </a:tblGrid>
              <a:tr h="487370">
                <a:tc>
                  <a:txBody>
                    <a:bodyPr/>
                    <a:lstStyle/>
                    <a:p>
                      <a:r>
                        <a:rPr lang="en-US" sz="1200" dirty="0" err="1">
                          <a:latin typeface="Tahoma" panose="020B0604030504040204" pitchFamily="34" charset="0"/>
                          <a:ea typeface="Tahoma" panose="020B0604030504040204" pitchFamily="34" charset="0"/>
                          <a:cs typeface="Tahoma" panose="020B0604030504040204" pitchFamily="34" charset="0"/>
                        </a:rPr>
                        <a:t>Bundesland</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50000"/>
                      </a:schemeClr>
                    </a:solidFill>
                  </a:tcPr>
                </a:tc>
                <a:tc>
                  <a:txBody>
                    <a:bodyPr/>
                    <a:lstStyle/>
                    <a:p>
                      <a:pPr algn="ctr"/>
                      <a:r>
                        <a:rPr lang="en-US" sz="1200" dirty="0" err="1">
                          <a:latin typeface="Tahoma" panose="020B0604030504040204" pitchFamily="34" charset="0"/>
                          <a:ea typeface="Tahoma" panose="020B0604030504040204" pitchFamily="34" charset="0"/>
                          <a:cs typeface="Tahoma" panose="020B0604030504040204" pitchFamily="34" charset="0"/>
                        </a:rPr>
                        <a:t>Anzahl</a:t>
                      </a:r>
                      <a:r>
                        <a:rPr lang="en-US" sz="1200" dirty="0">
                          <a:latin typeface="Tahoma" panose="020B0604030504040204" pitchFamily="34" charset="0"/>
                          <a:ea typeface="Tahoma" panose="020B0604030504040204" pitchFamily="34" charset="0"/>
                          <a:cs typeface="Tahoma" panose="020B0604030504040204" pitchFamily="34" charset="0"/>
                        </a:rPr>
                        <a:t> NLP, BR, und WSG für </a:t>
                      </a:r>
                      <a:r>
                        <a:rPr lang="en-US" sz="1200" dirty="0" err="1">
                          <a:latin typeface="Tahoma" panose="020B0604030504040204" pitchFamily="34" charset="0"/>
                          <a:ea typeface="Tahoma" panose="020B0604030504040204" pitchFamily="34" charset="0"/>
                          <a:cs typeface="Tahoma" panose="020B0604030504040204" pitchFamily="34" charset="0"/>
                        </a:rPr>
                        <a:t>potenzielle</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Modellgebiete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50000"/>
                      </a:schemeClr>
                    </a:solidFill>
                  </a:tcPr>
                </a:tc>
                <a:extLst>
                  <a:ext uri="{0D108BD9-81ED-4DB2-BD59-A6C34878D82A}">
                    <a16:rowId xmlns:a16="http://schemas.microsoft.com/office/drawing/2014/main" val="3429173168"/>
                  </a:ext>
                </a:extLst>
              </a:tr>
              <a:tr h="285289">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Baden-Württemberg</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2385874922"/>
                  </a:ext>
                </a:extLst>
              </a:tr>
              <a:tr h="285289">
                <a:tc>
                  <a:txBody>
                    <a:bodyPr/>
                    <a:lstStyle/>
                    <a:p>
                      <a:r>
                        <a:rPr lang="en-US" sz="1200">
                          <a:latin typeface="Tahoma" panose="020B0604030504040204" pitchFamily="34" charset="0"/>
                          <a:ea typeface="Tahoma" panose="020B0604030504040204" pitchFamily="34" charset="0"/>
                          <a:cs typeface="Tahoma" panose="020B0604030504040204" pitchFamily="34" charset="0"/>
                        </a:rPr>
                        <a:t>Bayern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1726315872"/>
                  </a:ext>
                </a:extLst>
              </a:tr>
              <a:tr h="285289">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Brandenburg</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3166109583"/>
                  </a:ext>
                </a:extLst>
              </a:tr>
              <a:tr h="196718">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Hamburg</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1246875197"/>
                  </a:ext>
                </a:extLst>
              </a:tr>
              <a:tr h="196718">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Hessen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2997531452"/>
                  </a:ext>
                </a:extLst>
              </a:tr>
              <a:tr h="271469">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Mecklenburg-Vorpommern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1972669877"/>
                  </a:ext>
                </a:extLst>
              </a:tr>
              <a:tr h="285289">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Niedersachsen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3328624056"/>
                  </a:ext>
                </a:extLst>
              </a:tr>
              <a:tr h="285289">
                <a:tc>
                  <a:txBody>
                    <a:bodyPr/>
                    <a:lstStyle/>
                    <a:p>
                      <a:pPr lvl="0">
                        <a:buNone/>
                      </a:pPr>
                      <a:r>
                        <a:rPr lang="en-US" sz="1200" dirty="0" err="1">
                          <a:latin typeface="Tahoma" panose="020B0604030504040204" pitchFamily="34" charset="0"/>
                          <a:ea typeface="Tahoma" panose="020B0604030504040204" pitchFamily="34" charset="0"/>
                          <a:cs typeface="Tahoma" panose="020B0604030504040204" pitchFamily="34" charset="0"/>
                        </a:rPr>
                        <a:t>Rheinland</a:t>
                      </a:r>
                      <a:r>
                        <a:rPr lang="en-US" sz="1200" dirty="0">
                          <a:latin typeface="Tahoma" panose="020B0604030504040204" pitchFamily="34" charset="0"/>
                          <a:ea typeface="Tahoma" panose="020B0604030504040204" pitchFamily="34" charset="0"/>
                          <a:cs typeface="Tahoma" panose="020B0604030504040204" pitchFamily="34" charset="0"/>
                        </a:rPr>
                        <a:t>-Pfalz</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4191321721"/>
                  </a:ext>
                </a:extLst>
              </a:tr>
              <a:tr h="285289">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Saarland</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679311057"/>
                  </a:ext>
                </a:extLst>
              </a:tr>
              <a:tr h="285289">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Sachsen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1213145169"/>
                  </a:ext>
                </a:extLst>
              </a:tr>
              <a:tr h="285289">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Sachsen-Anhalt</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4249881148"/>
                  </a:ext>
                </a:extLst>
              </a:tr>
              <a:tr h="285289">
                <a:tc>
                  <a:txBody>
                    <a:bodyPr/>
                    <a:lstStyle/>
                    <a:p>
                      <a:pPr lvl="0" algn="l">
                        <a:lnSpc>
                          <a:spcPct val="100000"/>
                        </a:lnSpc>
                        <a:spcBef>
                          <a:spcPts val="0"/>
                        </a:spcBef>
                        <a:spcAft>
                          <a:spcPts val="0"/>
                        </a:spcAft>
                        <a:buNone/>
                      </a:pPr>
                      <a:r>
                        <a:rPr lang="en-US" sz="1200" b="0" i="0" u="none" strike="noStrike" noProof="0">
                          <a:solidFill>
                            <a:srgbClr val="000000"/>
                          </a:solidFill>
                          <a:latin typeface="Tahoma" panose="020B0604030504040204" pitchFamily="34" charset="0"/>
                          <a:ea typeface="Tahoma" panose="020B0604030504040204" pitchFamily="34" charset="0"/>
                          <a:cs typeface="Tahoma" panose="020B0604030504040204" pitchFamily="34" charset="0"/>
                        </a:rPr>
                        <a:t>Thüringen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2336664954"/>
                  </a:ext>
                </a:extLst>
              </a:tr>
            </a:tbl>
          </a:graphicData>
        </a:graphic>
      </p:graphicFrame>
    </p:spTree>
    <p:extLst>
      <p:ext uri="{BB962C8B-B14F-4D97-AF65-F5344CB8AC3E}">
        <p14:creationId xmlns:p14="http://schemas.microsoft.com/office/powerpoint/2010/main" val="9406473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FD611-00EB-4C92-A6FC-73CE74B34EB4}"/>
              </a:ext>
            </a:extLst>
          </p:cNvPr>
          <p:cNvSpPr>
            <a:spLocks noGrp="1"/>
          </p:cNvSpPr>
          <p:nvPr>
            <p:ph type="title"/>
          </p:nvPr>
        </p:nvSpPr>
        <p:spPr>
          <a:xfrm>
            <a:off x="478957" y="714763"/>
            <a:ext cx="11441497" cy="475003"/>
          </a:xfrm>
        </p:spPr>
        <p:txBody>
          <a:bodyPr/>
          <a:lstStyle/>
          <a:p>
            <a:pPr>
              <a:spcBef>
                <a:spcPts val="0"/>
              </a:spcBef>
              <a:spcAft>
                <a:spcPts val="0"/>
              </a:spcAft>
            </a:pPr>
            <a:r>
              <a:rPr lang="de-DE" dirty="0">
                <a:latin typeface="Tahoma"/>
                <a:ea typeface="Tahoma"/>
                <a:cs typeface="Tahoma"/>
              </a:rPr>
              <a:t>Umfrageergebnisse: Naturparke</a:t>
            </a:r>
            <a:endParaRPr lang="de-DE" dirty="0"/>
          </a:p>
        </p:txBody>
      </p:sp>
      <p:sp>
        <p:nvSpPr>
          <p:cNvPr id="3" name="Inhaltsplatzhalter 2">
            <a:extLst>
              <a:ext uri="{FF2B5EF4-FFF2-40B4-BE49-F238E27FC236}">
                <a16:creationId xmlns:a16="http://schemas.microsoft.com/office/drawing/2014/main" id="{A6B2132F-411A-4D19-BE8C-E855528B4827}"/>
              </a:ext>
            </a:extLst>
          </p:cNvPr>
          <p:cNvSpPr>
            <a:spLocks noGrp="1"/>
          </p:cNvSpPr>
          <p:nvPr>
            <p:ph idx="1"/>
          </p:nvPr>
        </p:nvSpPr>
        <p:spPr>
          <a:xfrm>
            <a:off x="551384" y="1925686"/>
            <a:ext cx="4824536" cy="4104457"/>
          </a:xfrm>
          <a:ln w="28575">
            <a:solidFill>
              <a:schemeClr val="accent6">
                <a:lumMod val="50000"/>
              </a:schemeClr>
            </a:solidFill>
            <a:prstDash val="dash"/>
          </a:ln>
        </p:spPr>
        <p:txBody>
          <a:bodyPr lIns="144000"/>
          <a:lstStyle/>
          <a:p>
            <a:pPr>
              <a:lnSpc>
                <a:spcPct val="100000"/>
              </a:lnSpc>
              <a:buFont typeface="Symbol" panose="05050102010706020507" pitchFamily="18" charset="2"/>
              <a:buChar char="-"/>
            </a:pPr>
            <a:endParaRPr lang="de-DE" sz="1400" b="1" dirty="0">
              <a:latin typeface="Tahoma"/>
              <a:ea typeface="Tahoma"/>
              <a:cs typeface="Tahoma"/>
            </a:endParaRPr>
          </a:p>
          <a:p>
            <a:pPr>
              <a:lnSpc>
                <a:spcPct val="100000"/>
              </a:lnSpc>
              <a:buFont typeface="Symbol" panose="05050102010706020507" pitchFamily="18" charset="2"/>
              <a:buChar char="-"/>
            </a:pPr>
            <a:r>
              <a:rPr lang="de-DE" sz="1400" b="1" dirty="0">
                <a:latin typeface="Tahoma"/>
                <a:ea typeface="Tahoma"/>
                <a:cs typeface="Tahoma"/>
              </a:rPr>
              <a:t>54 Teilnahmen</a:t>
            </a:r>
            <a:r>
              <a:rPr lang="de-DE" sz="1400" dirty="0">
                <a:latin typeface="Tahoma"/>
                <a:ea typeface="Tahoma"/>
                <a:cs typeface="Tahoma"/>
              </a:rPr>
              <a:t>, alle Flächenbundesländer vertreten</a:t>
            </a:r>
            <a:endParaRPr lang="de-DE" sz="1400" dirty="0"/>
          </a:p>
          <a:p>
            <a:pPr>
              <a:buFont typeface="Symbol" panose="05050102010706020507" pitchFamily="18" charset="2"/>
              <a:buChar char="-"/>
            </a:pPr>
            <a:endParaRPr lang="de-DE" sz="1400" dirty="0">
              <a:latin typeface="Tahoma"/>
              <a:ea typeface="Tahoma"/>
              <a:cs typeface="Tahoma"/>
            </a:endParaRPr>
          </a:p>
          <a:p>
            <a:pPr>
              <a:buFont typeface="Symbol" panose="05050102010706020507" pitchFamily="18" charset="2"/>
              <a:buChar char="-"/>
            </a:pPr>
            <a:r>
              <a:rPr lang="de-DE" sz="1400" b="1" dirty="0">
                <a:latin typeface="Tahoma"/>
                <a:ea typeface="Tahoma"/>
                <a:cs typeface="Tahoma"/>
              </a:rPr>
              <a:t>38 Naturparke mit Interesse als Modellgebiet </a:t>
            </a:r>
            <a:br>
              <a:rPr lang="de-DE" sz="1400" b="1" dirty="0">
                <a:latin typeface="Tahoma"/>
                <a:ea typeface="Tahoma"/>
                <a:cs typeface="Tahoma"/>
              </a:rPr>
            </a:br>
            <a:r>
              <a:rPr lang="de-DE" sz="1400" dirty="0">
                <a:latin typeface="Tahoma"/>
                <a:ea typeface="Tahoma"/>
                <a:cs typeface="Tahoma"/>
              </a:rPr>
              <a:t>für Natürlichen Klimaschutz zu fungieren </a:t>
            </a:r>
            <a:br>
              <a:rPr lang="de-DE" sz="1400" dirty="0">
                <a:latin typeface="Tahoma"/>
                <a:ea typeface="Tahoma"/>
                <a:cs typeface="Tahoma"/>
              </a:rPr>
            </a:br>
            <a:endParaRPr lang="de-DE" sz="1400" dirty="0">
              <a:latin typeface="Tahoma"/>
              <a:ea typeface="Tahoma"/>
              <a:cs typeface="Tahoma"/>
            </a:endParaRPr>
          </a:p>
          <a:p>
            <a:pPr>
              <a:buFont typeface="Symbol" panose="05050102010706020507" pitchFamily="18" charset="2"/>
              <a:buChar char="-"/>
            </a:pPr>
            <a:r>
              <a:rPr lang="de-DE" sz="1400" b="1" dirty="0">
                <a:latin typeface="Tahoma"/>
                <a:ea typeface="Tahoma"/>
                <a:cs typeface="Tahoma"/>
              </a:rPr>
              <a:t>21 Modellgebiete mit 27 Naturparken</a:t>
            </a:r>
            <a:br>
              <a:rPr lang="de-DE" sz="1400" b="1" dirty="0">
                <a:latin typeface="Tahoma"/>
                <a:ea typeface="Tahoma"/>
                <a:cs typeface="Tahoma"/>
              </a:rPr>
            </a:br>
            <a:r>
              <a:rPr lang="de-DE" sz="1400" b="1" dirty="0">
                <a:latin typeface="Tahoma"/>
                <a:ea typeface="Tahoma"/>
                <a:cs typeface="Tahoma"/>
              </a:rPr>
              <a:t>nach Konkretisierung mit 55 Projektideen</a:t>
            </a:r>
          </a:p>
          <a:p>
            <a:pPr>
              <a:buFont typeface="Symbol" panose="05050102010706020507" pitchFamily="18" charset="2"/>
              <a:buChar char="-"/>
            </a:pPr>
            <a:endParaRPr lang="de-DE" sz="1400" dirty="0">
              <a:latin typeface="Tahoma"/>
              <a:ea typeface="Tahoma"/>
              <a:cs typeface="Tahoma"/>
            </a:endParaRPr>
          </a:p>
          <a:p>
            <a:pPr>
              <a:buFont typeface="Symbol" panose="05050102010706020507" pitchFamily="18" charset="2"/>
              <a:buChar char="-"/>
            </a:pPr>
            <a:r>
              <a:rPr lang="de-DE" sz="1400" dirty="0">
                <a:latin typeface="Tahoma"/>
                <a:ea typeface="Tahoma"/>
                <a:cs typeface="Tahoma"/>
              </a:rPr>
              <a:t>28 Naturparke wollen selbstständig Projektskizzen </a:t>
            </a:r>
          </a:p>
          <a:p>
            <a:pPr marL="0" indent="0">
              <a:buNone/>
            </a:pPr>
            <a:r>
              <a:rPr lang="de-DE" sz="1400" dirty="0">
                <a:latin typeface="Tahoma"/>
                <a:ea typeface="Tahoma"/>
                <a:cs typeface="Tahoma"/>
              </a:rPr>
              <a:t>	ausarbeiten und über das ANK beantragen</a:t>
            </a:r>
            <a:br>
              <a:rPr lang="de-DE" sz="1400" dirty="0">
                <a:latin typeface="Tahoma"/>
                <a:ea typeface="Tahoma"/>
                <a:cs typeface="Tahoma"/>
              </a:rPr>
            </a:br>
            <a:r>
              <a:rPr lang="de-DE" sz="1400" dirty="0">
                <a:latin typeface="Tahoma"/>
                <a:ea typeface="Tahoma"/>
                <a:cs typeface="Tahoma"/>
              </a:rPr>
              <a:t>	</a:t>
            </a:r>
            <a:endParaRPr lang="de-DE" sz="1400" b="1" dirty="0">
              <a:latin typeface="Tahoma"/>
              <a:ea typeface="Tahoma"/>
              <a:cs typeface="Tahoma"/>
            </a:endParaRPr>
          </a:p>
          <a:p>
            <a:pPr>
              <a:buFont typeface="Symbol" panose="05050102010706020507" pitchFamily="18" charset="2"/>
              <a:buChar char="-"/>
            </a:pPr>
            <a:r>
              <a:rPr lang="de-DE" sz="1400" dirty="0">
                <a:latin typeface="Tahoma"/>
                <a:ea typeface="Tahoma"/>
                <a:cs typeface="Tahoma"/>
              </a:rPr>
              <a:t>Thematische Schwerpunkte bei Wiedervernässung von Mooren und Anlage von Agroforst-Strukturelementen, </a:t>
            </a:r>
            <a:br>
              <a:rPr lang="de-DE" sz="1400" dirty="0">
                <a:latin typeface="Tahoma"/>
                <a:ea typeface="Tahoma"/>
                <a:cs typeface="Tahoma"/>
              </a:rPr>
            </a:br>
            <a:r>
              <a:rPr lang="de-DE" sz="1400" dirty="0">
                <a:latin typeface="Tahoma"/>
                <a:ea typeface="Tahoma"/>
                <a:cs typeface="Tahoma"/>
              </a:rPr>
              <a:t>vereinzelt Stadtnatur, Wald &amp; Wildnis,  Fließgewässer &amp; Auen, Seegraswiesen</a:t>
            </a:r>
          </a:p>
          <a:p>
            <a:pPr marL="0" indent="0">
              <a:buNone/>
            </a:pPr>
            <a:endParaRPr lang="de-DE" sz="1400" b="1" dirty="0"/>
          </a:p>
        </p:txBody>
      </p:sp>
      <p:sp>
        <p:nvSpPr>
          <p:cNvPr id="5" name="Foliennummernplatzhalter 4">
            <a:extLst>
              <a:ext uri="{FF2B5EF4-FFF2-40B4-BE49-F238E27FC236}">
                <a16:creationId xmlns:a16="http://schemas.microsoft.com/office/drawing/2014/main" id="{94A269A5-42D1-4B24-A15D-05714643A559}"/>
              </a:ext>
            </a:extLst>
          </p:cNvPr>
          <p:cNvSpPr>
            <a:spLocks noGrp="1"/>
          </p:cNvSpPr>
          <p:nvPr>
            <p:ph type="sldNum" sz="quarter" idx="11"/>
          </p:nvPr>
        </p:nvSpPr>
        <p:spPr/>
        <p:txBody>
          <a:bodyPr/>
          <a:lstStyle/>
          <a:p>
            <a:fld id="{E8194D6A-EB19-2344-867D-1C90D9BDB9BC}" type="slidenum">
              <a:rPr lang="de-DE" smtClean="0"/>
              <a:pPr/>
              <a:t>5</a:t>
            </a:fld>
            <a:endParaRPr lang="de-DE"/>
          </a:p>
        </p:txBody>
      </p:sp>
      <p:graphicFrame>
        <p:nvGraphicFramePr>
          <p:cNvPr id="6" name="Table 5">
            <a:extLst>
              <a:ext uri="{FF2B5EF4-FFF2-40B4-BE49-F238E27FC236}">
                <a16:creationId xmlns:a16="http://schemas.microsoft.com/office/drawing/2014/main" id="{51555B95-FD32-68D3-010F-F0A8F1052DC5}"/>
              </a:ext>
            </a:extLst>
          </p:cNvPr>
          <p:cNvGraphicFramePr>
            <a:graphicFrameLocks noGrp="1"/>
          </p:cNvGraphicFramePr>
          <p:nvPr>
            <p:extLst>
              <p:ext uri="{D42A27DB-BD31-4B8C-83A1-F6EECF244321}">
                <p14:modId xmlns:p14="http://schemas.microsoft.com/office/powerpoint/2010/main" val="2080690479"/>
              </p:ext>
            </p:extLst>
          </p:nvPr>
        </p:nvGraphicFramePr>
        <p:xfrm>
          <a:off x="5807968" y="1880865"/>
          <a:ext cx="5400600" cy="4262374"/>
        </p:xfrm>
        <a:graphic>
          <a:graphicData uri="http://schemas.openxmlformats.org/drawingml/2006/table">
            <a:tbl>
              <a:tblPr firstRow="1" bandRow="1">
                <a:tableStyleId>{5C22544A-7EE6-4342-B048-85BDC9FD1C3A}</a:tableStyleId>
              </a:tblPr>
              <a:tblGrid>
                <a:gridCol w="2270246">
                  <a:extLst>
                    <a:ext uri="{9D8B030D-6E8A-4147-A177-3AD203B41FA5}">
                      <a16:colId xmlns:a16="http://schemas.microsoft.com/office/drawing/2014/main" val="89742217"/>
                    </a:ext>
                  </a:extLst>
                </a:gridCol>
                <a:gridCol w="3130354">
                  <a:extLst>
                    <a:ext uri="{9D8B030D-6E8A-4147-A177-3AD203B41FA5}">
                      <a16:colId xmlns:a16="http://schemas.microsoft.com/office/drawing/2014/main" val="3418555955"/>
                    </a:ext>
                  </a:extLst>
                </a:gridCol>
              </a:tblGrid>
              <a:tr h="534174">
                <a:tc>
                  <a:txBody>
                    <a:bodyPr/>
                    <a:lstStyle/>
                    <a:p>
                      <a:r>
                        <a:rPr lang="en-US" sz="1200" dirty="0" err="1">
                          <a:latin typeface="Tahoma" panose="020B0604030504040204" pitchFamily="34" charset="0"/>
                          <a:ea typeface="Tahoma" panose="020B0604030504040204" pitchFamily="34" charset="0"/>
                          <a:cs typeface="Tahoma" panose="020B0604030504040204" pitchFamily="34" charset="0"/>
                        </a:rPr>
                        <a:t>Bundesland</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50000"/>
                      </a:schemeClr>
                    </a:solidFill>
                  </a:tcPr>
                </a:tc>
                <a:tc>
                  <a:txBody>
                    <a:bodyPr/>
                    <a:lstStyle/>
                    <a:p>
                      <a:pPr algn="ctr"/>
                      <a:r>
                        <a:rPr lang="en-US" sz="1200" dirty="0" err="1">
                          <a:latin typeface="Tahoma" panose="020B0604030504040204" pitchFamily="34" charset="0"/>
                          <a:ea typeface="Tahoma" panose="020B0604030504040204" pitchFamily="34" charset="0"/>
                          <a:cs typeface="Tahoma" panose="020B0604030504040204" pitchFamily="34" charset="0"/>
                        </a:rPr>
                        <a:t>Anzahl</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Naturparke</a:t>
                      </a:r>
                      <a:r>
                        <a:rPr lang="en-US" sz="1200" dirty="0">
                          <a:latin typeface="Tahoma" panose="020B0604030504040204" pitchFamily="34" charset="0"/>
                          <a:ea typeface="Tahoma" panose="020B0604030504040204" pitchFamily="34" charset="0"/>
                          <a:cs typeface="Tahoma" panose="020B0604030504040204" pitchFamily="34" charset="0"/>
                        </a:rPr>
                        <a:t> für </a:t>
                      </a:r>
                      <a:r>
                        <a:rPr lang="en-US" sz="1200" dirty="0" err="1">
                          <a:latin typeface="Tahoma" panose="020B0604030504040204" pitchFamily="34" charset="0"/>
                          <a:ea typeface="Tahoma" panose="020B0604030504040204" pitchFamily="34" charset="0"/>
                          <a:cs typeface="Tahoma" panose="020B0604030504040204" pitchFamily="34" charset="0"/>
                        </a:rPr>
                        <a:t>potenzielle</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Modellgebiete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50000"/>
                      </a:schemeClr>
                    </a:solidFill>
                  </a:tcPr>
                </a:tc>
                <a:extLst>
                  <a:ext uri="{0D108BD9-81ED-4DB2-BD59-A6C34878D82A}">
                    <a16:rowId xmlns:a16="http://schemas.microsoft.com/office/drawing/2014/main" val="3429173168"/>
                  </a:ext>
                </a:extLst>
              </a:tr>
              <a:tr h="312687">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Baden-Württemberg</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2385874922"/>
                  </a:ext>
                </a:extLst>
              </a:tr>
              <a:tr h="312687">
                <a:tc>
                  <a:txBody>
                    <a:bodyPr/>
                    <a:lstStyle/>
                    <a:p>
                      <a:r>
                        <a:rPr lang="en-US" sz="1200">
                          <a:latin typeface="Tahoma" panose="020B0604030504040204" pitchFamily="34" charset="0"/>
                          <a:ea typeface="Tahoma" panose="020B0604030504040204" pitchFamily="34" charset="0"/>
                          <a:cs typeface="Tahoma" panose="020B0604030504040204" pitchFamily="34" charset="0"/>
                        </a:rPr>
                        <a:t>Bayern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1726315872"/>
                  </a:ext>
                </a:extLst>
              </a:tr>
              <a:tr h="312687">
                <a:tc>
                  <a:txBody>
                    <a:bodyPr/>
                    <a:lstStyle/>
                    <a:p>
                      <a:r>
                        <a:rPr lang="en-US" sz="1200">
                          <a:latin typeface="Tahoma" panose="020B0604030504040204" pitchFamily="34" charset="0"/>
                          <a:ea typeface="Tahoma" panose="020B0604030504040204" pitchFamily="34" charset="0"/>
                          <a:cs typeface="Tahoma" panose="020B0604030504040204" pitchFamily="34" charset="0"/>
                        </a:rPr>
                        <a:t>Brandenburg</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3166109583"/>
                  </a:ext>
                </a:extLst>
              </a:tr>
              <a:tr h="300665">
                <a:tc>
                  <a:txBody>
                    <a:bodyPr/>
                    <a:lstStyle/>
                    <a:p>
                      <a:r>
                        <a:rPr lang="en-US" sz="1200">
                          <a:latin typeface="Tahoma" panose="020B0604030504040204" pitchFamily="34" charset="0"/>
                          <a:ea typeface="Tahoma" panose="020B0604030504040204" pitchFamily="34" charset="0"/>
                          <a:cs typeface="Tahoma" panose="020B0604030504040204" pitchFamily="34" charset="0"/>
                        </a:rPr>
                        <a:t>Hessen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2997531452"/>
                  </a:ext>
                </a:extLst>
              </a:tr>
              <a:tr h="300665">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Mecklenburg-Vorpommern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7</a:t>
                      </a:r>
                    </a:p>
                  </a:txBody>
                  <a:tcPr/>
                </a:tc>
                <a:extLst>
                  <a:ext uri="{0D108BD9-81ED-4DB2-BD59-A6C34878D82A}">
                    <a16:rowId xmlns:a16="http://schemas.microsoft.com/office/drawing/2014/main" val="1972669877"/>
                  </a:ext>
                </a:extLst>
              </a:tr>
              <a:tr h="312687">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Niedersachsen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3328624056"/>
                  </a:ext>
                </a:extLst>
              </a:tr>
              <a:tr h="312687">
                <a:tc>
                  <a:txBody>
                    <a:bodyPr/>
                    <a:lstStyle/>
                    <a:p>
                      <a:pPr lvl="0">
                        <a:buNone/>
                      </a:pPr>
                      <a:r>
                        <a:rPr lang="en-US" sz="1200" dirty="0" err="1">
                          <a:latin typeface="Tahoma" panose="020B0604030504040204" pitchFamily="34" charset="0"/>
                          <a:ea typeface="Tahoma" panose="020B0604030504040204" pitchFamily="34" charset="0"/>
                          <a:cs typeface="Tahoma" panose="020B0604030504040204" pitchFamily="34" charset="0"/>
                        </a:rPr>
                        <a:t>Rheinland</a:t>
                      </a:r>
                      <a:r>
                        <a:rPr lang="en-US" sz="1200" dirty="0">
                          <a:latin typeface="Tahoma" panose="020B0604030504040204" pitchFamily="34" charset="0"/>
                          <a:ea typeface="Tahoma" panose="020B0604030504040204" pitchFamily="34" charset="0"/>
                          <a:cs typeface="Tahoma" panose="020B0604030504040204" pitchFamily="34" charset="0"/>
                        </a:rPr>
                        <a:t>-Pfalz</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4191321721"/>
                  </a:ext>
                </a:extLst>
              </a:tr>
              <a:tr h="312687">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Saarland / </a:t>
                      </a:r>
                      <a:r>
                        <a:rPr lang="en-US" sz="1200" dirty="0" err="1">
                          <a:latin typeface="Tahoma" panose="020B0604030504040204" pitchFamily="34" charset="0"/>
                          <a:ea typeface="Tahoma" panose="020B0604030504040204" pitchFamily="34" charset="0"/>
                          <a:cs typeface="Tahoma" panose="020B0604030504040204" pitchFamily="34" charset="0"/>
                        </a:rPr>
                        <a:t>Rheinland</a:t>
                      </a:r>
                      <a:r>
                        <a:rPr lang="en-US" sz="1200" dirty="0">
                          <a:latin typeface="Tahoma" panose="020B0604030504040204" pitchFamily="34" charset="0"/>
                          <a:ea typeface="Tahoma" panose="020B0604030504040204" pitchFamily="34" charset="0"/>
                          <a:cs typeface="Tahoma" panose="020B0604030504040204" pitchFamily="34" charset="0"/>
                        </a:rPr>
                        <a:t>-Pfalz</a:t>
                      </a:r>
                    </a:p>
                  </a:txBody>
                  <a:tcPr/>
                </a:tc>
                <a:tc>
                  <a:txBody>
                    <a:bodyPr/>
                    <a:lstStyle/>
                    <a:p>
                      <a:pPr lvl="0" algn="ctr">
                        <a:buNone/>
                      </a:pPr>
                      <a:r>
                        <a:rPr lang="en-US" sz="120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679311057"/>
                  </a:ext>
                </a:extLst>
              </a:tr>
              <a:tr h="312687">
                <a:tc>
                  <a:txBody>
                    <a:bodyPr/>
                    <a:lstStyle/>
                    <a:p>
                      <a:pPr lvl="0">
                        <a:buNone/>
                      </a:pPr>
                      <a:r>
                        <a:rPr lang="en-US" sz="1200" dirty="0">
                          <a:latin typeface="Tahoma" panose="020B0604030504040204" pitchFamily="34" charset="0"/>
                          <a:ea typeface="Tahoma" panose="020B0604030504040204" pitchFamily="34" charset="0"/>
                          <a:cs typeface="Tahoma" panose="020B0604030504040204" pitchFamily="34" charset="0"/>
                        </a:rPr>
                        <a:t>Sachsen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1213145169"/>
                  </a:ext>
                </a:extLst>
              </a:tr>
              <a:tr h="312687">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Sachsen / Sachsen-Anhalt</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4249881148"/>
                  </a:ext>
                </a:extLst>
              </a:tr>
              <a:tr h="312687">
                <a:tc>
                  <a:txBody>
                    <a:bodyPr/>
                    <a:lstStyle/>
                    <a:p>
                      <a:r>
                        <a:rPr lang="en-US" sz="1200" dirty="0">
                          <a:latin typeface="Tahoma" panose="020B0604030504040204" pitchFamily="34" charset="0"/>
                          <a:ea typeface="Tahoma" panose="020B0604030504040204" pitchFamily="34" charset="0"/>
                          <a:cs typeface="Tahoma" panose="020B0604030504040204" pitchFamily="34" charset="0"/>
                        </a:rPr>
                        <a:t>Schleswig-Holstein</a:t>
                      </a:r>
                    </a:p>
                  </a:txBody>
                  <a:tcPr/>
                </a:tc>
                <a:tc>
                  <a:txBody>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4218489348"/>
                  </a:ext>
                </a:extLst>
              </a:tr>
              <a:tr h="312687">
                <a:tc>
                  <a:txBody>
                    <a:bodyPr/>
                    <a:lstStyle/>
                    <a:p>
                      <a:pPr lvl="0" algn="l">
                        <a:lnSpc>
                          <a:spcPct val="100000"/>
                        </a:lnSpc>
                        <a:spcBef>
                          <a:spcPts val="0"/>
                        </a:spcBef>
                        <a:spcAft>
                          <a:spcPts val="0"/>
                        </a:spcAft>
                        <a:buNone/>
                      </a:pPr>
                      <a:r>
                        <a:rPr lang="en-US" sz="1200" b="0" i="0" u="none" strike="noStrike" noProof="0">
                          <a:solidFill>
                            <a:srgbClr val="000000"/>
                          </a:solidFill>
                          <a:latin typeface="Tahoma" panose="020B0604030504040204" pitchFamily="34" charset="0"/>
                          <a:ea typeface="Tahoma" panose="020B0604030504040204" pitchFamily="34" charset="0"/>
                          <a:cs typeface="Tahoma" panose="020B0604030504040204" pitchFamily="34" charset="0"/>
                        </a:rPr>
                        <a:t>Thüringen</a:t>
                      </a:r>
                    </a:p>
                  </a:txBody>
                  <a:tcPr/>
                </a:tc>
                <a:tc>
                  <a:txBody>
                    <a:bodyPr/>
                    <a:lstStyle/>
                    <a:p>
                      <a:pPr lvl="0" algn="ctr">
                        <a:buNone/>
                      </a:pPr>
                      <a:r>
                        <a:rPr lang="en-US" sz="12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val="2336664954"/>
                  </a:ext>
                </a:extLst>
              </a:tr>
            </a:tbl>
          </a:graphicData>
        </a:graphic>
      </p:graphicFrame>
      <p:sp>
        <p:nvSpPr>
          <p:cNvPr id="4" name="Fußzeilenplatzhalter 27">
            <a:extLst>
              <a:ext uri="{FF2B5EF4-FFF2-40B4-BE49-F238E27FC236}">
                <a16:creationId xmlns:a16="http://schemas.microsoft.com/office/drawing/2014/main" id="{7CFC6311-08F6-69CC-7E6B-82F42A2727DB}"/>
              </a:ext>
            </a:extLst>
          </p:cNvPr>
          <p:cNvSpPr>
            <a:spLocks noGrp="1"/>
          </p:cNvSpPr>
          <p:nvPr>
            <p:ph type="ftr" sz="quarter" idx="10"/>
          </p:nvPr>
        </p:nvSpPr>
        <p:spPr>
          <a:xfrm>
            <a:off x="479424" y="6319321"/>
            <a:ext cx="10003234" cy="476369"/>
          </a:xfrm>
        </p:spPr>
        <p:txBody>
          <a:bodyPr/>
          <a:lstStyle/>
          <a:p>
            <a:r>
              <a:rPr lang="de-DE" dirty="0"/>
              <a:t>NNL  |  Projektbegleitende Arbeitsgruppe – Potenzialstudie Natürlicher Klimaschutz |  11. Dezember 2023</a:t>
            </a:r>
          </a:p>
        </p:txBody>
      </p:sp>
    </p:spTree>
    <p:extLst>
      <p:ext uri="{BB962C8B-B14F-4D97-AF65-F5344CB8AC3E}">
        <p14:creationId xmlns:p14="http://schemas.microsoft.com/office/powerpoint/2010/main" val="20982476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7D1E156-423E-41A4-AB2D-B3D5F75BB1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 y="-453745"/>
            <a:ext cx="12196826" cy="8131217"/>
          </a:xfrm>
          <a:prstGeom prst="rect">
            <a:avLst/>
          </a:prstGeom>
        </p:spPr>
      </p:pic>
      <p:sp>
        <p:nvSpPr>
          <p:cNvPr id="2" name="Freihandform 1">
            <a:extLst>
              <a:ext uri="{FF2B5EF4-FFF2-40B4-BE49-F238E27FC236}">
                <a16:creationId xmlns:a16="http://schemas.microsoft.com/office/drawing/2014/main" id="{4F1D1FDB-2B53-0049-9B44-8E6EC434810A}"/>
              </a:ext>
            </a:extLst>
          </p:cNvPr>
          <p:cNvSpPr/>
          <p:nvPr/>
        </p:nvSpPr>
        <p:spPr>
          <a:xfrm>
            <a:off x="0" y="-322071"/>
            <a:ext cx="12196826" cy="3958119"/>
          </a:xfrm>
          <a:custGeom>
            <a:avLst/>
            <a:gdLst>
              <a:gd name="connsiteX0" fmla="*/ 12195810 w 12196826"/>
              <a:gd name="connsiteY0" fmla="*/ 3365500 h 3958119"/>
              <a:gd name="connsiteX1" fmla="*/ 12172061 w 12196826"/>
              <a:gd name="connsiteY1" fmla="*/ 3380105 h 3958119"/>
              <a:gd name="connsiteX2" fmla="*/ 10236200 w 12196826"/>
              <a:gd name="connsiteY2" fmla="*/ 3766185 h 3958119"/>
              <a:gd name="connsiteX3" fmla="*/ 8523605 w 12196826"/>
              <a:gd name="connsiteY3" fmla="*/ 2922651 h 3958119"/>
              <a:gd name="connsiteX4" fmla="*/ 4637405 w 12196826"/>
              <a:gd name="connsiteY4" fmla="*/ 3434334 h 3958119"/>
              <a:gd name="connsiteX5" fmla="*/ 0 w 12196826"/>
              <a:gd name="connsiteY5" fmla="*/ 3148203 h 3958119"/>
              <a:gd name="connsiteX6" fmla="*/ 0 w 12196826"/>
              <a:gd name="connsiteY6" fmla="*/ 0 h 3958119"/>
              <a:gd name="connsiteX7" fmla="*/ 12196826 w 12196826"/>
              <a:gd name="connsiteY7" fmla="*/ 0 h 39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6826" h="3958119">
                <a:moveTo>
                  <a:pt x="12195810" y="3365500"/>
                </a:moveTo>
                <a:cubicBezTo>
                  <a:pt x="12180316" y="3374771"/>
                  <a:pt x="12172061" y="3380105"/>
                  <a:pt x="12172061" y="3380105"/>
                </a:cubicBezTo>
                <a:cubicBezTo>
                  <a:pt x="11121898" y="4025900"/>
                  <a:pt x="10047224" y="4093337"/>
                  <a:pt x="10236200" y="3766185"/>
                </a:cubicBezTo>
                <a:cubicBezTo>
                  <a:pt x="10425176" y="3439033"/>
                  <a:pt x="9918700" y="3060700"/>
                  <a:pt x="8523605" y="2922651"/>
                </a:cubicBezTo>
                <a:cubicBezTo>
                  <a:pt x="7128510" y="2784602"/>
                  <a:pt x="6124194" y="3585845"/>
                  <a:pt x="4637405" y="3434334"/>
                </a:cubicBezTo>
                <a:cubicBezTo>
                  <a:pt x="3322955" y="3300603"/>
                  <a:pt x="1378966" y="2501900"/>
                  <a:pt x="0" y="3148203"/>
                </a:cubicBezTo>
                <a:lnTo>
                  <a:pt x="0" y="0"/>
                </a:lnTo>
                <a:lnTo>
                  <a:pt x="12196826" y="0"/>
                </a:lnTo>
                <a:close/>
              </a:path>
            </a:pathLst>
          </a:custGeom>
          <a:solidFill>
            <a:schemeClr val="accent5">
              <a:lumMod val="50000"/>
            </a:schemeClr>
          </a:solidFill>
          <a:ln w="12700" cap="flat">
            <a:noFill/>
            <a:prstDash val="solid"/>
            <a:miter/>
          </a:ln>
        </p:spPr>
        <p:txBody>
          <a:bodyPr rtlCol="0" anchor="ctr"/>
          <a:lstStyle/>
          <a:p>
            <a:endParaRPr lang="de-DE" dirty="0">
              <a:latin typeface="FS Me" panose="02000506040000020004" pitchFamily="50" charset="0"/>
            </a:endParaRPr>
          </a:p>
        </p:txBody>
      </p:sp>
      <p:sp>
        <p:nvSpPr>
          <p:cNvPr id="47" name="Titel 46">
            <a:extLst>
              <a:ext uri="{FF2B5EF4-FFF2-40B4-BE49-F238E27FC236}">
                <a16:creationId xmlns:a16="http://schemas.microsoft.com/office/drawing/2014/main" id="{D4D38599-DDB3-E54D-969B-BDB9524FDEFF}"/>
              </a:ext>
            </a:extLst>
          </p:cNvPr>
          <p:cNvSpPr>
            <a:spLocks noGrp="1"/>
          </p:cNvSpPr>
          <p:nvPr>
            <p:ph type="ctrTitle"/>
          </p:nvPr>
        </p:nvSpPr>
        <p:spPr>
          <a:xfrm>
            <a:off x="465706" y="720172"/>
            <a:ext cx="8280400" cy="1076508"/>
          </a:xfrm>
        </p:spPr>
        <p:txBody>
          <a:bodyPr/>
          <a:lstStyle/>
          <a:p>
            <a:r>
              <a:rPr lang="de-DE" dirty="0"/>
              <a:t>Übersicht Projektideen</a:t>
            </a:r>
          </a:p>
        </p:txBody>
      </p:sp>
      <p:sp>
        <p:nvSpPr>
          <p:cNvPr id="48" name="Untertitel 47">
            <a:extLst>
              <a:ext uri="{FF2B5EF4-FFF2-40B4-BE49-F238E27FC236}">
                <a16:creationId xmlns:a16="http://schemas.microsoft.com/office/drawing/2014/main" id="{5BB2D02A-61C9-A849-BD06-11B144606D28}"/>
              </a:ext>
            </a:extLst>
          </p:cNvPr>
          <p:cNvSpPr>
            <a:spLocks noGrp="1"/>
          </p:cNvSpPr>
          <p:nvPr>
            <p:ph type="subTitle" idx="1"/>
          </p:nvPr>
        </p:nvSpPr>
        <p:spPr>
          <a:xfrm>
            <a:off x="465235" y="1843201"/>
            <a:ext cx="8280871" cy="288032"/>
          </a:xfrm>
        </p:spPr>
        <p:txBody>
          <a:bodyPr/>
          <a:lstStyle/>
          <a:p>
            <a:r>
              <a:rPr lang="de-DE" dirty="0"/>
              <a:t>Stand Januar 2024</a:t>
            </a:r>
          </a:p>
        </p:txBody>
      </p:sp>
      <p:pic>
        <p:nvPicPr>
          <p:cNvPr id="9" name="Grafik 8" descr="Ein Bild, das Screenshot, Kreis, Grafiken, Schrift enthält.&#10;&#10;Automatisch generierte Beschreibung">
            <a:extLst>
              <a:ext uri="{FF2B5EF4-FFF2-40B4-BE49-F238E27FC236}">
                <a16:creationId xmlns:a16="http://schemas.microsoft.com/office/drawing/2014/main" id="{EE09AB70-092E-4652-AB25-6095C556A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6320" y="-171400"/>
            <a:ext cx="3385758" cy="1548000"/>
          </a:xfrm>
          <a:prstGeom prst="rect">
            <a:avLst/>
          </a:prstGeom>
        </p:spPr>
      </p:pic>
      <p:sp>
        <p:nvSpPr>
          <p:cNvPr id="3" name="Textfeld 2">
            <a:extLst>
              <a:ext uri="{FF2B5EF4-FFF2-40B4-BE49-F238E27FC236}">
                <a16:creationId xmlns:a16="http://schemas.microsoft.com/office/drawing/2014/main" id="{C22B5708-5D69-408A-A03C-6B58EA90EA86}"/>
              </a:ext>
            </a:extLst>
          </p:cNvPr>
          <p:cNvSpPr txBox="1"/>
          <p:nvPr/>
        </p:nvSpPr>
        <p:spPr>
          <a:xfrm>
            <a:off x="9409059" y="1258426"/>
            <a:ext cx="2520280" cy="1169551"/>
          </a:xfrm>
          <a:prstGeom prst="rect">
            <a:avLst/>
          </a:prstGeom>
          <a:noFill/>
        </p:spPr>
        <p:txBody>
          <a:bodyPr wrap="square" rtlCol="0">
            <a:spAutoFit/>
          </a:bodyPr>
          <a:lstStyle/>
          <a:p>
            <a:r>
              <a:rPr lang="de-DE" sz="1000" dirty="0">
                <a:solidFill>
                  <a:schemeClr val="bg1"/>
                </a:solidFill>
                <a:latin typeface="Tahoma" panose="020B0604030504040204" pitchFamily="34" charset="0"/>
                <a:ea typeface="Tahoma" panose="020B0604030504040204" pitchFamily="34" charset="0"/>
                <a:cs typeface="Tahoma" panose="020B0604030504040204" pitchFamily="34" charset="0"/>
              </a:rPr>
              <a:t>Projektförderung durch das Bundesamt für Naturschutz mit Mitteln des Bundesministeriums für Umwelt, Naturschutz, nukleare Sicherheit und Verbraucherschutz.</a:t>
            </a:r>
          </a:p>
          <a:p>
            <a:endParaRPr lang="de-DE"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de-DE" sz="1000" dirty="0">
                <a:solidFill>
                  <a:schemeClr val="bg1"/>
                </a:solidFill>
                <a:latin typeface="Tahoma" panose="020B0604030504040204" pitchFamily="34" charset="0"/>
                <a:ea typeface="Tahoma" panose="020B0604030504040204" pitchFamily="34" charset="0"/>
                <a:cs typeface="Tahoma" panose="020B0604030504040204" pitchFamily="34" charset="0"/>
              </a:rPr>
              <a:t>Förderkennzeichen: 3522NK040B</a:t>
            </a:r>
          </a:p>
        </p:txBody>
      </p:sp>
    </p:spTree>
    <p:extLst>
      <p:ext uri="{BB962C8B-B14F-4D97-AF65-F5344CB8AC3E}">
        <p14:creationId xmlns:p14="http://schemas.microsoft.com/office/powerpoint/2010/main" val="3470003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440529" y="116632"/>
            <a:ext cx="5040512" cy="1079401"/>
          </a:xfrm>
        </p:spPr>
        <p:txBody>
          <a:bodyPr anchor="ctr"/>
          <a:lstStyle/>
          <a:p>
            <a:r>
              <a:rPr lang="de-DE" dirty="0"/>
              <a:t>Projektideen Moore</a:t>
            </a:r>
          </a:p>
        </p:txBody>
      </p:sp>
      <p:sp>
        <p:nvSpPr>
          <p:cNvPr id="3" name="Inhaltsplatzhalter 2">
            <a:extLst>
              <a:ext uri="{FF2B5EF4-FFF2-40B4-BE49-F238E27FC236}">
                <a16:creationId xmlns:a16="http://schemas.microsoft.com/office/drawing/2014/main" id="{C432B983-BB2C-3E87-E72D-A27672572D95}"/>
              </a:ext>
            </a:extLst>
          </p:cNvPr>
          <p:cNvSpPr>
            <a:spLocks noGrp="1"/>
          </p:cNvSpPr>
          <p:nvPr>
            <p:ph idx="1"/>
          </p:nvPr>
        </p:nvSpPr>
        <p:spPr>
          <a:xfrm>
            <a:off x="119336" y="1052736"/>
            <a:ext cx="5976664" cy="5256586"/>
          </a:xfrm>
        </p:spPr>
        <p:txBody>
          <a:bodyPr/>
          <a:lstStyle/>
          <a:p>
            <a:r>
              <a:rPr lang="de-DE" b="1" dirty="0"/>
              <a:t>NRP Hirschwald</a:t>
            </a:r>
            <a:r>
              <a:rPr lang="de-DE" dirty="0"/>
              <a:t>: Kalkflachmoore</a:t>
            </a:r>
          </a:p>
          <a:p>
            <a:r>
              <a:rPr lang="de-DE" b="1" dirty="0" err="1"/>
              <a:t>NRPe</a:t>
            </a:r>
            <a:r>
              <a:rPr lang="de-DE" b="1" dirty="0"/>
              <a:t> MV</a:t>
            </a:r>
            <a:r>
              <a:rPr lang="de-DE" dirty="0"/>
              <a:t>: Revitalisierung von Moor- und Feuchtwiesenflächen</a:t>
            </a:r>
          </a:p>
          <a:p>
            <a:r>
              <a:rPr lang="de-DE" b="1" dirty="0"/>
              <a:t>NRP Bourtanger Moor &amp; </a:t>
            </a:r>
            <a:r>
              <a:rPr lang="de-DE" b="1" dirty="0" err="1"/>
              <a:t>Hümmling</a:t>
            </a:r>
            <a:r>
              <a:rPr lang="de-DE" dirty="0"/>
              <a:t>: Hochmoorentwicklung, begleitende Sensibilisierung der Bevölkerung</a:t>
            </a:r>
          </a:p>
          <a:p>
            <a:r>
              <a:rPr lang="de-DE" b="1" dirty="0"/>
              <a:t>NRP Steinhuder Meer</a:t>
            </a:r>
            <a:r>
              <a:rPr lang="de-DE" dirty="0"/>
              <a:t>: Wiedervernässung des </a:t>
            </a:r>
            <a:r>
              <a:rPr lang="de-DE" dirty="0" err="1"/>
              <a:t>Hanlaxmoor</a:t>
            </a:r>
            <a:r>
              <a:rPr lang="de-DE" dirty="0"/>
              <a:t>, Wassermanagement im Rehburger/ </a:t>
            </a:r>
            <a:r>
              <a:rPr lang="de-DE" dirty="0" err="1"/>
              <a:t>Schneerener</a:t>
            </a:r>
            <a:r>
              <a:rPr lang="de-DE" dirty="0"/>
              <a:t> Moor</a:t>
            </a:r>
          </a:p>
          <a:p>
            <a:r>
              <a:rPr lang="de-DE" b="1" dirty="0"/>
              <a:t>NRP Hohes Venn - Eifel</a:t>
            </a:r>
            <a:r>
              <a:rPr lang="de-DE" dirty="0"/>
              <a:t>: Renaturierung von Mooren in der Schneifel</a:t>
            </a:r>
          </a:p>
          <a:p>
            <a:r>
              <a:rPr lang="de-DE" b="1" dirty="0"/>
              <a:t>NRP Saar-Hunsrück</a:t>
            </a:r>
            <a:r>
              <a:rPr lang="de-DE" dirty="0"/>
              <a:t>: Renaturierung eines Moors</a:t>
            </a:r>
          </a:p>
          <a:p>
            <a:r>
              <a:rPr lang="de-DE" b="1" dirty="0"/>
              <a:t>NRP Dübener Heide</a:t>
            </a:r>
            <a:r>
              <a:rPr lang="de-DE" dirty="0"/>
              <a:t>: Ökologische Feuchtgebietsentwicklung</a:t>
            </a:r>
          </a:p>
          <a:p>
            <a:r>
              <a:rPr lang="de-DE" b="1" dirty="0"/>
              <a:t>NRP Erzgebirge/Vogtland</a:t>
            </a:r>
            <a:r>
              <a:rPr lang="de-DE" dirty="0"/>
              <a:t>: Wiederherstellung des Wasserhaushalts und Biotopverbund von erzgebirgischen Mooren</a:t>
            </a:r>
          </a:p>
          <a:p>
            <a:r>
              <a:rPr lang="de-DE" b="1" dirty="0"/>
              <a:t>NRP Zittauer Gebirge</a:t>
            </a:r>
            <a:r>
              <a:rPr lang="de-DE" dirty="0"/>
              <a:t>: Renaturierung von Quellgebieten</a:t>
            </a:r>
          </a:p>
          <a:p>
            <a:r>
              <a:rPr lang="de-DE" b="1" dirty="0"/>
              <a:t>NRP Schlei</a:t>
            </a:r>
            <a:r>
              <a:rPr lang="de-DE" dirty="0"/>
              <a:t>: Renaturierung des </a:t>
            </a:r>
            <a:r>
              <a:rPr lang="de-DE" dirty="0" err="1"/>
              <a:t>Tolker</a:t>
            </a:r>
            <a:r>
              <a:rPr lang="de-DE" dirty="0"/>
              <a:t> Moors</a:t>
            </a:r>
          </a:p>
          <a:p>
            <a:r>
              <a:rPr lang="de-DE" b="1" dirty="0"/>
              <a:t>NRP Thüringer Schiefergebirge / Obere Saale</a:t>
            </a:r>
            <a:r>
              <a:rPr lang="de-DE" dirty="0"/>
              <a:t>: Schwammlandschaft aus Mooren und Feuchtflächen</a:t>
            </a:r>
          </a:p>
          <a:p>
            <a:endParaRPr lang="de-DE" dirty="0"/>
          </a:p>
          <a:p>
            <a:endParaRPr lang="de-DE" dirty="0"/>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p:txBody>
          <a:bodyPr/>
          <a:lstStyle/>
          <a:p>
            <a:fld id="{E8194D6A-EB19-2344-867D-1C90D9BDB9BC}" type="slidenum">
              <a:rPr lang="de-DE" smtClean="0"/>
              <a:pPr/>
              <a:t>7</a:t>
            </a:fld>
            <a:endParaRPr lang="de-DE"/>
          </a:p>
        </p:txBody>
      </p:sp>
      <p:pic>
        <p:nvPicPr>
          <p:cNvPr id="4" name="Bildplatzhalter 11">
            <a:extLst>
              <a:ext uri="{FF2B5EF4-FFF2-40B4-BE49-F238E27FC236}">
                <a16:creationId xmlns:a16="http://schemas.microsoft.com/office/drawing/2014/main" id="{F3665457-F708-F890-8C76-44E4F415DD4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6096000" y="476250"/>
            <a:ext cx="5616575" cy="5905500"/>
          </a:xfrm>
          <a:prstGeom prst="roundRect">
            <a:avLst>
              <a:gd name="adj" fmla="val 4167"/>
            </a:avLst>
          </a:prstGeom>
          <a:solidFill>
            <a:srgbClr val="FFFFFF"/>
          </a:solidFill>
          <a:ln w="76200" cap="sq">
            <a:noFill/>
            <a:miter lim="800000"/>
          </a:ln>
          <a:effectLst/>
        </p:spPr>
      </p:pic>
      <p:sp>
        <p:nvSpPr>
          <p:cNvPr id="10" name="Inhaltsplatzhalter 24">
            <a:extLst>
              <a:ext uri="{FF2B5EF4-FFF2-40B4-BE49-F238E27FC236}">
                <a16:creationId xmlns:a16="http://schemas.microsoft.com/office/drawing/2014/main" id="{31649419-4BD7-ACE9-60E5-163EF7410FBC}"/>
              </a:ext>
            </a:extLst>
          </p:cNvPr>
          <p:cNvSpPr txBox="1">
            <a:spLocks/>
          </p:cNvSpPr>
          <p:nvPr/>
        </p:nvSpPr>
        <p:spPr bwMode="auto">
          <a:xfrm>
            <a:off x="6456015" y="6381328"/>
            <a:ext cx="4896543"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0" fontAlgn="base" latinLnBrk="0" hangingPunct="0">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0" fontAlgn="base" latinLnBrk="0" hangingPunct="0">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0" fontAlgn="base" latinLnBrk="0" hangingPunct="0">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0" fontAlgn="base" latinLnBrk="0" hangingPunct="0">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0" fontAlgn="base" latinLnBrk="0" hangingPunct="0">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fontAlgn="base">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fontAlgn="base">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fontAlgn="base">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fontAlgn="base">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err="1"/>
              <a:t>Wiedervernässtes</a:t>
            </a:r>
            <a:r>
              <a:rPr lang="de-DE" kern="0" dirty="0"/>
              <a:t> Moor im Naturpark Hohes Venn – Eifel </a:t>
            </a:r>
            <a:br>
              <a:rPr lang="de-DE" kern="0" dirty="0"/>
            </a:br>
            <a:r>
              <a:rPr lang="de-DE" kern="0" dirty="0"/>
              <a:t>(© VDN-Fotoportal / Werner Heinz)</a:t>
            </a:r>
          </a:p>
        </p:txBody>
      </p:sp>
      <p:sp>
        <p:nvSpPr>
          <p:cNvPr id="7" name="Fußzeilenplatzhalter 27">
            <a:extLst>
              <a:ext uri="{FF2B5EF4-FFF2-40B4-BE49-F238E27FC236}">
                <a16:creationId xmlns:a16="http://schemas.microsoft.com/office/drawing/2014/main" id="{37ABA3FF-193E-4702-8C38-31C22F86A05B}"/>
              </a:ext>
            </a:extLst>
          </p:cNvPr>
          <p:cNvSpPr>
            <a:spLocks noGrp="1"/>
          </p:cNvSpPr>
          <p:nvPr>
            <p:ph type="ftr" sz="quarter" idx="10"/>
          </p:nvPr>
        </p:nvSpPr>
        <p:spPr>
          <a:xfrm>
            <a:off x="479425" y="6381631"/>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2584838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379DD-8E6D-D529-8578-F8883BA556EA}"/>
              </a:ext>
            </a:extLst>
          </p:cNvPr>
          <p:cNvSpPr>
            <a:spLocks noGrp="1"/>
          </p:cNvSpPr>
          <p:nvPr>
            <p:ph type="title"/>
          </p:nvPr>
        </p:nvSpPr>
        <p:spPr>
          <a:xfrm>
            <a:off x="479424" y="404664"/>
            <a:ext cx="5040512" cy="1079401"/>
          </a:xfrm>
        </p:spPr>
        <p:txBody>
          <a:bodyPr anchor="ctr"/>
          <a:lstStyle/>
          <a:p>
            <a:r>
              <a:rPr lang="de-DE" dirty="0"/>
              <a:t>Projektideen Moore </a:t>
            </a:r>
          </a:p>
        </p:txBody>
      </p:sp>
      <p:sp>
        <p:nvSpPr>
          <p:cNvPr id="5" name="Foliennummernplatzhalter 4">
            <a:extLst>
              <a:ext uri="{FF2B5EF4-FFF2-40B4-BE49-F238E27FC236}">
                <a16:creationId xmlns:a16="http://schemas.microsoft.com/office/drawing/2014/main" id="{A62B581F-9729-E381-7308-658E97681B02}"/>
              </a:ext>
            </a:extLst>
          </p:cNvPr>
          <p:cNvSpPr>
            <a:spLocks noGrp="1"/>
          </p:cNvSpPr>
          <p:nvPr>
            <p:ph type="sldNum" sz="quarter" idx="11"/>
          </p:nvPr>
        </p:nvSpPr>
        <p:spPr/>
        <p:txBody>
          <a:bodyPr/>
          <a:lstStyle/>
          <a:p>
            <a:fld id="{E8194D6A-EB19-2344-867D-1C90D9BDB9BC}" type="slidenum">
              <a:rPr lang="de-DE" smtClean="0"/>
              <a:pPr/>
              <a:t>8</a:t>
            </a:fld>
            <a:endParaRPr lang="de-DE"/>
          </a:p>
        </p:txBody>
      </p:sp>
      <p:sp>
        <p:nvSpPr>
          <p:cNvPr id="4" name="Inhaltsplatzhalter 3">
            <a:extLst>
              <a:ext uri="{FF2B5EF4-FFF2-40B4-BE49-F238E27FC236}">
                <a16:creationId xmlns:a16="http://schemas.microsoft.com/office/drawing/2014/main" id="{6FEC096F-4A31-4375-AADA-3BA96E36216F}"/>
              </a:ext>
            </a:extLst>
          </p:cNvPr>
          <p:cNvSpPr>
            <a:spLocks noGrp="1"/>
          </p:cNvSpPr>
          <p:nvPr>
            <p:ph idx="1"/>
          </p:nvPr>
        </p:nvSpPr>
        <p:spPr>
          <a:xfrm>
            <a:off x="542282" y="1691096"/>
            <a:ext cx="5507086" cy="4928568"/>
          </a:xfrm>
        </p:spPr>
        <p:txBody>
          <a:bodyPr/>
          <a:lstStyle/>
          <a:p>
            <a:pPr fontAlgn="t"/>
            <a:r>
              <a:rPr lang="de-DE" sz="1450" b="1" dirty="0"/>
              <a:t>NLP Bayerischer Wald: </a:t>
            </a:r>
            <a:r>
              <a:rPr lang="de-DE" sz="1450" dirty="0"/>
              <a:t>Renaturierung von Moorwäldern</a:t>
            </a:r>
          </a:p>
          <a:p>
            <a:pPr fontAlgn="t"/>
            <a:r>
              <a:rPr lang="de-DE" sz="1450" b="1" dirty="0"/>
              <a:t>BR Spreewald: </a:t>
            </a:r>
            <a:r>
              <a:rPr lang="de-DE" sz="1450" dirty="0"/>
              <a:t>Wasserversorgung des </a:t>
            </a:r>
            <a:r>
              <a:rPr lang="de-DE" sz="1450" dirty="0" err="1"/>
              <a:t>Moorsees</a:t>
            </a:r>
            <a:r>
              <a:rPr lang="de-DE" sz="1450" dirty="0"/>
              <a:t> '</a:t>
            </a:r>
            <a:r>
              <a:rPr lang="de-DE" sz="1450" dirty="0" err="1"/>
              <a:t>Luchsee</a:t>
            </a:r>
            <a:r>
              <a:rPr lang="de-DE" sz="1450" dirty="0"/>
              <a:t>' im Biosphärenreservat mit gereinigtem Abwasser</a:t>
            </a:r>
          </a:p>
          <a:p>
            <a:pPr fontAlgn="t"/>
            <a:r>
              <a:rPr lang="de-DE" sz="1450" b="1" dirty="0"/>
              <a:t>BR Schwarzwald: </a:t>
            </a:r>
            <a:r>
              <a:rPr lang="de-DE" sz="1450" dirty="0"/>
              <a:t>Moorschutz: kleinere und größere Moore (Waldmoore) </a:t>
            </a:r>
          </a:p>
          <a:p>
            <a:pPr fontAlgn="t"/>
            <a:r>
              <a:rPr lang="de-DE" sz="1450" b="1" dirty="0"/>
              <a:t>BR Drömling: </a:t>
            </a:r>
            <a:r>
              <a:rPr lang="de-DE" sz="1450" dirty="0"/>
              <a:t>Wiedervernässung </a:t>
            </a:r>
            <a:r>
              <a:rPr lang="de-DE" sz="1450" dirty="0" err="1"/>
              <a:t>Jeggauer</a:t>
            </a:r>
            <a:r>
              <a:rPr lang="de-DE" sz="1450" dirty="0"/>
              <a:t> Moor (NSG Ohre Drömling) </a:t>
            </a:r>
          </a:p>
          <a:p>
            <a:pPr fontAlgn="t"/>
            <a:r>
              <a:rPr lang="de-DE" sz="1450" b="1" dirty="0"/>
              <a:t>BR Drömling: </a:t>
            </a:r>
            <a:r>
              <a:rPr lang="de-DE" sz="1450" dirty="0"/>
              <a:t>Wiedervernässung </a:t>
            </a:r>
            <a:r>
              <a:rPr lang="de-DE" sz="1450" dirty="0" err="1"/>
              <a:t>Klüdener</a:t>
            </a:r>
            <a:r>
              <a:rPr lang="de-DE" sz="1450" dirty="0"/>
              <a:t> Pax (NSG Ohre Drömling)</a:t>
            </a:r>
          </a:p>
          <a:p>
            <a:pPr fontAlgn="t"/>
            <a:r>
              <a:rPr lang="de-DE" sz="1450" b="1" dirty="0"/>
              <a:t>BR Drömling: </a:t>
            </a:r>
            <a:r>
              <a:rPr lang="de-DE" sz="1450" dirty="0"/>
              <a:t>Technologische Umsetzung der Wasserüberleitung in den </a:t>
            </a:r>
            <a:r>
              <a:rPr lang="de-DE" sz="1450" dirty="0" err="1"/>
              <a:t>Norddrömling</a:t>
            </a:r>
            <a:r>
              <a:rPr lang="de-DE" sz="1450" dirty="0"/>
              <a:t> zum Ausgleich von sommerlichen Wasserdefiziten</a:t>
            </a:r>
          </a:p>
          <a:p>
            <a:pPr fontAlgn="t"/>
            <a:r>
              <a:rPr lang="de-DE" sz="1450" b="1" dirty="0"/>
              <a:t>*NLP Müritz: </a:t>
            </a:r>
            <a:r>
              <a:rPr lang="de-DE" sz="1450" dirty="0"/>
              <a:t>Moor- und Grabenkataster, Fortführung und Vertiefung des vorhandenen Katasters (Forschung und Monitoring + Umsetzung) </a:t>
            </a:r>
          </a:p>
          <a:p>
            <a:pPr marL="0" indent="0" fontAlgn="t">
              <a:buNone/>
            </a:pPr>
            <a:endParaRPr lang="de-DE" sz="1400" dirty="0"/>
          </a:p>
        </p:txBody>
      </p:sp>
      <p:pic>
        <p:nvPicPr>
          <p:cNvPr id="6" name="Grafik 5">
            <a:extLst>
              <a:ext uri="{FF2B5EF4-FFF2-40B4-BE49-F238E27FC236}">
                <a16:creationId xmlns:a16="http://schemas.microsoft.com/office/drawing/2014/main" id="{BDC864D3-62F1-4434-BBC1-F140801EB6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2"/>
          <a:stretch/>
        </p:blipFill>
        <p:spPr>
          <a:xfrm flipH="1">
            <a:off x="6578800" y="764704"/>
            <a:ext cx="5047682" cy="5616625"/>
          </a:xfrm>
          <a:prstGeom prst="roundRect">
            <a:avLst>
              <a:gd name="adj" fmla="val 4167"/>
            </a:avLst>
          </a:prstGeom>
          <a:solidFill>
            <a:srgbClr val="FFFFFF"/>
          </a:solidFill>
          <a:ln w="76200" cap="sq">
            <a:noFill/>
            <a:miter lim="800000"/>
          </a:ln>
          <a:effectLst/>
        </p:spPr>
      </p:pic>
      <p:sp>
        <p:nvSpPr>
          <p:cNvPr id="8" name="Inhaltsplatzhalter 24">
            <a:extLst>
              <a:ext uri="{FF2B5EF4-FFF2-40B4-BE49-F238E27FC236}">
                <a16:creationId xmlns:a16="http://schemas.microsoft.com/office/drawing/2014/main" id="{6F2B4CC9-85CF-4D5E-9002-1C3B2C73C634}"/>
              </a:ext>
            </a:extLst>
          </p:cNvPr>
          <p:cNvSpPr txBox="1">
            <a:spLocks/>
          </p:cNvSpPr>
          <p:nvPr/>
        </p:nvSpPr>
        <p:spPr bwMode="auto">
          <a:xfrm>
            <a:off x="6456015" y="6303512"/>
            <a:ext cx="4896543" cy="476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000" b="0"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1pPr>
            <a:lvl2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2pPr>
            <a:lvl3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3pPr>
            <a:lvl4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4pPr>
            <a:lvl5pPr marL="0" indent="0" algn="l" defTabSz="360000" rtl="0" eaLnBrk="1" fontAlgn="base" latinLnBrk="0" hangingPunct="1">
              <a:lnSpc>
                <a:spcPct val="110000"/>
              </a:lnSpc>
              <a:spcBef>
                <a:spcPts val="0"/>
              </a:spcBef>
              <a:spcAft>
                <a:spcPct val="0"/>
              </a:spcAft>
              <a:buSzPct val="90000"/>
              <a:buFont typeface="Arial" panose="020B0604020202020204" pitchFamily="34" charset="0"/>
              <a:buNone/>
              <a:defRPr sz="1600" b="1" i="0">
                <a:solidFill>
                  <a:schemeClr val="accent1"/>
                </a:solidFill>
                <a:latin typeface="Tahoma" panose="020B0604030504040204" pitchFamily="34" charset="0"/>
                <a:ea typeface="Tahoma" panose="020B0604030504040204" pitchFamily="34" charset="0"/>
                <a:cs typeface="Tahoma" panose="020B0604030504040204" pitchFamily="34" charset="0"/>
                <a:sym typeface="Georgia" panose="02040502050405020303" pitchFamily="18" charset="0"/>
              </a:defRPr>
            </a:lvl5pPr>
            <a:lvl6pPr marL="16081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6pPr>
            <a:lvl7pPr marL="20653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7pPr>
            <a:lvl8pPr marL="25225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8pPr>
            <a:lvl9pPr marL="2979738" indent="-192088" algn="l" rtl="0" eaLnBrk="1" fontAlgn="base" hangingPunct="1">
              <a:lnSpc>
                <a:spcPct val="110000"/>
              </a:lnSpc>
              <a:spcBef>
                <a:spcPts val="1000"/>
              </a:spcBef>
              <a:spcAft>
                <a:spcPct val="0"/>
              </a:spcAft>
              <a:buSzPct val="100000"/>
              <a:buFont typeface="Georgia" charset="0"/>
              <a:buChar char="–"/>
              <a:defRPr sz="1600">
                <a:solidFill>
                  <a:schemeClr val="tx1"/>
                </a:solidFill>
                <a:latin typeface="+mn-lt"/>
                <a:ea typeface="+mn-ea"/>
                <a:cs typeface="+mn-cs"/>
                <a:sym typeface="Georgia" charset="0"/>
              </a:defRPr>
            </a:lvl9pPr>
          </a:lstStyle>
          <a:p>
            <a:pPr algn="ctr"/>
            <a:r>
              <a:rPr lang="de-DE" kern="0" dirty="0"/>
              <a:t>Rhön Schwarzes Moor (© NNL Fotoarchiv)</a:t>
            </a:r>
          </a:p>
        </p:txBody>
      </p:sp>
      <p:sp>
        <p:nvSpPr>
          <p:cNvPr id="9" name="Fußzeilenplatzhalter 27">
            <a:extLst>
              <a:ext uri="{FF2B5EF4-FFF2-40B4-BE49-F238E27FC236}">
                <a16:creationId xmlns:a16="http://schemas.microsoft.com/office/drawing/2014/main" id="{89BD25DB-9109-4A2D-9C81-5478481E6105}"/>
              </a:ext>
            </a:extLst>
          </p:cNvPr>
          <p:cNvSpPr>
            <a:spLocks noGrp="1"/>
          </p:cNvSpPr>
          <p:nvPr>
            <p:ph type="ftr" sz="quarter" idx="10"/>
          </p:nvPr>
        </p:nvSpPr>
        <p:spPr>
          <a:xfrm>
            <a:off x="479424" y="6331478"/>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25537657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FDC60-1215-C8C5-1E24-D4FCCAB3397F}"/>
              </a:ext>
            </a:extLst>
          </p:cNvPr>
          <p:cNvSpPr>
            <a:spLocks noGrp="1"/>
          </p:cNvSpPr>
          <p:nvPr>
            <p:ph type="title"/>
          </p:nvPr>
        </p:nvSpPr>
        <p:spPr>
          <a:xfrm>
            <a:off x="488836" y="476250"/>
            <a:ext cx="5040512" cy="1079401"/>
          </a:xfrm>
        </p:spPr>
        <p:txBody>
          <a:bodyPr anchor="ctr"/>
          <a:lstStyle/>
          <a:p>
            <a:r>
              <a:rPr lang="de-DE" dirty="0"/>
              <a:t>Projektideen Flüsse, Seen und Auen</a:t>
            </a:r>
          </a:p>
        </p:txBody>
      </p:sp>
      <p:sp>
        <p:nvSpPr>
          <p:cNvPr id="3" name="Inhaltsplatzhalter 2">
            <a:extLst>
              <a:ext uri="{FF2B5EF4-FFF2-40B4-BE49-F238E27FC236}">
                <a16:creationId xmlns:a16="http://schemas.microsoft.com/office/drawing/2014/main" id="{9D3F0FA6-307D-4F44-CD63-8A9F31B1F886}"/>
              </a:ext>
            </a:extLst>
          </p:cNvPr>
          <p:cNvSpPr>
            <a:spLocks noGrp="1"/>
          </p:cNvSpPr>
          <p:nvPr>
            <p:ph idx="1"/>
          </p:nvPr>
        </p:nvSpPr>
        <p:spPr>
          <a:xfrm>
            <a:off x="492217" y="1700808"/>
            <a:ext cx="5040511" cy="5040562"/>
          </a:xfrm>
        </p:spPr>
        <p:txBody>
          <a:bodyPr/>
          <a:lstStyle/>
          <a:p>
            <a:pPr marL="0" indent="0">
              <a:buNone/>
            </a:pPr>
            <a:r>
              <a:rPr lang="de-DE" b="1" dirty="0"/>
              <a:t>Flüsse, Seen und Auen </a:t>
            </a:r>
          </a:p>
          <a:p>
            <a:pPr marL="0" indent="0">
              <a:buNone/>
            </a:pPr>
            <a:endParaRPr lang="de-DE" b="1" dirty="0"/>
          </a:p>
          <a:p>
            <a:r>
              <a:rPr lang="de-DE" b="1" dirty="0"/>
              <a:t>NRP </a:t>
            </a:r>
            <a:r>
              <a:rPr lang="de-DE" b="1" dirty="0" err="1"/>
              <a:t>Stechlin</a:t>
            </a:r>
            <a:r>
              <a:rPr lang="de-DE" b="1" dirty="0"/>
              <a:t> / Ruppiner Land</a:t>
            </a:r>
            <a:r>
              <a:rPr lang="de-DE" dirty="0"/>
              <a:t>: Wiederherstellung von Binnenentwässerungsgebieten, Anhebung der Seelamellen und Fischereimanagement</a:t>
            </a:r>
          </a:p>
          <a:p>
            <a:r>
              <a:rPr lang="de-DE" b="1" dirty="0"/>
              <a:t>NRP </a:t>
            </a:r>
            <a:r>
              <a:rPr lang="de-DE" b="1" dirty="0" err="1"/>
              <a:t>Stechlin</a:t>
            </a:r>
            <a:r>
              <a:rPr lang="de-DE" b="1" dirty="0"/>
              <a:t> / Ruppiner Land*: </a:t>
            </a:r>
            <a:r>
              <a:rPr lang="de-DE" dirty="0"/>
              <a:t>Maßnahmen der ökologischen Gewässerentwicklung in Seen</a:t>
            </a:r>
          </a:p>
          <a:p>
            <a:r>
              <a:rPr lang="de-DE" b="1" dirty="0"/>
              <a:t>NRP Nossentiner/Schwinzer Heide</a:t>
            </a:r>
            <a:r>
              <a:rPr lang="de-DE" dirty="0"/>
              <a:t>: Renaturierung der </a:t>
            </a:r>
            <a:r>
              <a:rPr lang="de-DE" dirty="0" err="1"/>
              <a:t>Jassenitz</a:t>
            </a:r>
            <a:endParaRPr lang="de-DE" dirty="0"/>
          </a:p>
          <a:p>
            <a:r>
              <a:rPr lang="de-DE" b="1" dirty="0"/>
              <a:t>NRP Bourtanger Moor &amp; </a:t>
            </a:r>
            <a:r>
              <a:rPr lang="de-DE" b="1" dirty="0" err="1"/>
              <a:t>Hümmling</a:t>
            </a:r>
            <a:r>
              <a:rPr lang="de-DE" dirty="0"/>
              <a:t>: Wiederherstellung der natürlichen Fließgewässer im Einzugsgebiet der </a:t>
            </a:r>
            <a:r>
              <a:rPr lang="de-DE" dirty="0" err="1"/>
              <a:t>Mittelradde</a:t>
            </a:r>
            <a:endParaRPr lang="de-DE" dirty="0"/>
          </a:p>
          <a:p>
            <a:r>
              <a:rPr lang="de-DE" b="1" dirty="0"/>
              <a:t>NRP Südeifel</a:t>
            </a:r>
            <a:r>
              <a:rPr lang="de-DE" dirty="0"/>
              <a:t>: Flusspartnerschaft </a:t>
            </a:r>
            <a:r>
              <a:rPr lang="de-DE" dirty="0" err="1"/>
              <a:t>Prüm</a:t>
            </a:r>
            <a:endParaRPr lang="de-DE" dirty="0"/>
          </a:p>
          <a:p>
            <a:r>
              <a:rPr lang="de-DE" b="1" dirty="0"/>
              <a:t>NRP Schlei</a:t>
            </a:r>
            <a:r>
              <a:rPr lang="de-DE" dirty="0"/>
              <a:t>: Renaturierung von Fließgewässern</a:t>
            </a:r>
          </a:p>
          <a:p>
            <a:r>
              <a:rPr lang="de-DE" b="1" dirty="0"/>
              <a:t>NRP Kyffhäuser &amp; Südharz</a:t>
            </a:r>
            <a:r>
              <a:rPr lang="de-DE" dirty="0"/>
              <a:t>: Wiedervernässung von Flussauen / Renaturierung von Bachläufen</a:t>
            </a:r>
          </a:p>
        </p:txBody>
      </p:sp>
      <p:sp>
        <p:nvSpPr>
          <p:cNvPr id="5" name="Foliennummernplatzhalter 4">
            <a:extLst>
              <a:ext uri="{FF2B5EF4-FFF2-40B4-BE49-F238E27FC236}">
                <a16:creationId xmlns:a16="http://schemas.microsoft.com/office/drawing/2014/main" id="{E4686FE3-BE1A-21A4-D2C2-29453BCF37AA}"/>
              </a:ext>
            </a:extLst>
          </p:cNvPr>
          <p:cNvSpPr>
            <a:spLocks noGrp="1"/>
          </p:cNvSpPr>
          <p:nvPr>
            <p:ph type="sldNum" sz="quarter" idx="11"/>
          </p:nvPr>
        </p:nvSpPr>
        <p:spPr/>
        <p:txBody>
          <a:bodyPr/>
          <a:lstStyle/>
          <a:p>
            <a:fld id="{E8194D6A-EB19-2344-867D-1C90D9BDB9BC}" type="slidenum">
              <a:rPr lang="de-DE" smtClean="0"/>
              <a:pPr/>
              <a:t>9</a:t>
            </a:fld>
            <a:endParaRPr lang="de-DE"/>
          </a:p>
        </p:txBody>
      </p:sp>
      <p:pic>
        <p:nvPicPr>
          <p:cNvPr id="11" name="Bildplatzhalter 11">
            <a:extLst>
              <a:ext uri="{FF2B5EF4-FFF2-40B4-BE49-F238E27FC236}">
                <a16:creationId xmlns:a16="http://schemas.microsoft.com/office/drawing/2014/main" id="{2C6A3813-FEBF-60FD-16C5-FE1AFA8F9FD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6096000" y="476250"/>
            <a:ext cx="5616574" cy="5907600"/>
          </a:xfrm>
          <a:prstGeom prst="roundRect">
            <a:avLst>
              <a:gd name="adj" fmla="val 4167"/>
            </a:avLst>
          </a:prstGeom>
          <a:solidFill>
            <a:srgbClr val="FFFFFF"/>
          </a:solidFill>
          <a:ln w="76200" cap="sq">
            <a:noFill/>
            <a:miter lim="800000"/>
          </a:ln>
          <a:effectLst/>
        </p:spPr>
      </p:pic>
      <p:sp>
        <p:nvSpPr>
          <p:cNvPr id="12" name="Inhaltsplatzhalter 24">
            <a:extLst>
              <a:ext uri="{FF2B5EF4-FFF2-40B4-BE49-F238E27FC236}">
                <a16:creationId xmlns:a16="http://schemas.microsoft.com/office/drawing/2014/main" id="{B48C435D-6689-CE07-8ED4-B77002D419DD}"/>
              </a:ext>
            </a:extLst>
          </p:cNvPr>
          <p:cNvSpPr>
            <a:spLocks noGrp="1"/>
          </p:cNvSpPr>
          <p:nvPr>
            <p:ph idx="12"/>
          </p:nvPr>
        </p:nvSpPr>
        <p:spPr>
          <a:xfrm>
            <a:off x="6960096" y="6165304"/>
            <a:ext cx="4392462" cy="692347"/>
          </a:xfrm>
        </p:spPr>
        <p:txBody>
          <a:bodyPr/>
          <a:lstStyle/>
          <a:p>
            <a:pPr algn="ctr"/>
            <a:r>
              <a:rPr lang="de-DE" dirty="0">
                <a:latin typeface="Tahoma" panose="020B0604030504040204" pitchFamily="34" charset="0"/>
                <a:ea typeface="Tahoma" panose="020B0604030504040204" pitchFamily="34" charset="0"/>
                <a:cs typeface="Tahoma" panose="020B0604030504040204" pitchFamily="34" charset="0"/>
              </a:rPr>
              <a:t>Auwald im Naturpark Bayerischer Wald (© VDN-Fotoportal / Christine R. Sigl)</a:t>
            </a:r>
          </a:p>
        </p:txBody>
      </p:sp>
      <p:sp>
        <p:nvSpPr>
          <p:cNvPr id="8" name="Fußzeilenplatzhalter 27">
            <a:extLst>
              <a:ext uri="{FF2B5EF4-FFF2-40B4-BE49-F238E27FC236}">
                <a16:creationId xmlns:a16="http://schemas.microsoft.com/office/drawing/2014/main" id="{B4C2C90B-3E75-4DF3-82F4-BD51E06F030E}"/>
              </a:ext>
            </a:extLst>
          </p:cNvPr>
          <p:cNvSpPr>
            <a:spLocks noGrp="1"/>
          </p:cNvSpPr>
          <p:nvPr>
            <p:ph type="ftr" sz="quarter" idx="10"/>
          </p:nvPr>
        </p:nvSpPr>
        <p:spPr>
          <a:xfrm>
            <a:off x="488836" y="6410158"/>
            <a:ext cx="10003234" cy="476369"/>
          </a:xfrm>
        </p:spPr>
        <p:txBody>
          <a:bodyPr/>
          <a:lstStyle/>
          <a:p>
            <a:r>
              <a:rPr lang="de-DE" dirty="0"/>
              <a:t>NNL  |  Übersicht Projektideen Potenzialstudie Natürlicher Klimaschutz |  Stand Januar 2024</a:t>
            </a:r>
          </a:p>
        </p:txBody>
      </p:sp>
    </p:spTree>
    <p:extLst>
      <p:ext uri="{BB962C8B-B14F-4D97-AF65-F5344CB8AC3E}">
        <p14:creationId xmlns:p14="http://schemas.microsoft.com/office/powerpoint/2010/main" val="1208672741"/>
      </p:ext>
    </p:extLst>
  </p:cSld>
  <p:clrMapOvr>
    <a:masterClrMapping/>
  </p:clrMapOvr>
  <p:transition/>
</p:sld>
</file>

<file path=ppt/theme/theme1.xml><?xml version="1.0" encoding="utf-8"?>
<a:theme xmlns:a="http://schemas.openxmlformats.org/drawingml/2006/main" name="1_Office-Design">
  <a:themeElements>
    <a:clrScheme name="NNL Blau">
      <a:dk1>
        <a:srgbClr val="000000"/>
      </a:dk1>
      <a:lt1>
        <a:srgbClr val="FFFFFF"/>
      </a:lt1>
      <a:dk2>
        <a:srgbClr val="000000"/>
      </a:dk2>
      <a:lt2>
        <a:srgbClr val="FFFFFF"/>
      </a:lt2>
      <a:accent1>
        <a:srgbClr val="002C50"/>
      </a:accent1>
      <a:accent2>
        <a:srgbClr val="23538A"/>
      </a:accent2>
      <a:accent3>
        <a:srgbClr val="68B1DC"/>
      </a:accent3>
      <a:accent4>
        <a:srgbClr val="0098AC"/>
      </a:accent4>
      <a:accent5>
        <a:srgbClr val="33B3A7"/>
      </a:accent5>
      <a:accent6>
        <a:srgbClr val="96CFC1"/>
      </a:accent6>
      <a:hlink>
        <a:srgbClr val="000000"/>
      </a:hlink>
      <a:folHlink>
        <a:srgbClr val="B1B1B1"/>
      </a:folHlink>
    </a:clrScheme>
    <a:fontScheme name="NNL">
      <a:majorFont>
        <a:latin typeface="FS Me"/>
        <a:ea typeface="ヒラギノ明朝 ProN W3"/>
        <a:cs typeface="ヒラギノ明朝 ProN W3"/>
      </a:majorFont>
      <a:minorFont>
        <a:latin typeface="FS M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B9F9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7B9F9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NL_PPT_Vorlage_blau" id="{6BAE4C36-8C07-469E-AA47-985662F3ABED}" vid="{0B14D1EA-FBB5-430F-B749-A4106EEFF8D2}"/>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Design">
  <a:themeElements>
    <a:clrScheme name="NNL Blau">
      <a:dk1>
        <a:srgbClr val="000000"/>
      </a:dk1>
      <a:lt1>
        <a:srgbClr val="FFFFFF"/>
      </a:lt1>
      <a:dk2>
        <a:srgbClr val="000000"/>
      </a:dk2>
      <a:lt2>
        <a:srgbClr val="FFFFFF"/>
      </a:lt2>
      <a:accent1>
        <a:srgbClr val="002C50"/>
      </a:accent1>
      <a:accent2>
        <a:srgbClr val="23538A"/>
      </a:accent2>
      <a:accent3>
        <a:srgbClr val="68B1DC"/>
      </a:accent3>
      <a:accent4>
        <a:srgbClr val="0098AC"/>
      </a:accent4>
      <a:accent5>
        <a:srgbClr val="33B3A7"/>
      </a:accent5>
      <a:accent6>
        <a:srgbClr val="96CFC1"/>
      </a:accent6>
      <a:hlink>
        <a:srgbClr val="000000"/>
      </a:hlink>
      <a:folHlink>
        <a:srgbClr val="B1B1B1"/>
      </a:folHlink>
    </a:clrScheme>
    <a:fontScheme name="NNL">
      <a:majorFont>
        <a:latin typeface="FS Me"/>
        <a:ea typeface="ヒラギノ明朝 ProN W3"/>
        <a:cs typeface="ヒラギノ明朝 ProN W3"/>
      </a:majorFont>
      <a:minorFont>
        <a:latin typeface="FS M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B9F9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7B9F94"/>
        </a:solidFill>
        <a:ln>
          <a:noFill/>
        </a:ln>
        <a:effectLst/>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NL_PPT_Vorlage_blau" id="{6BAE4C36-8C07-469E-AA47-985662F3ABED}" vid="{0B14D1EA-FBB5-430F-B749-A4106EEFF8D2}"/>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db82bbd-6b7c-41a6-9e23-aa21251af7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2D01E91341025428F566EB5CBBFEC75" ma:contentTypeVersion="13" ma:contentTypeDescription="Ein neues Dokument erstellen." ma:contentTypeScope="" ma:versionID="3690c1ec196fc58a956e928544cd9fc6">
  <xsd:schema xmlns:xsd="http://www.w3.org/2001/XMLSchema" xmlns:xs="http://www.w3.org/2001/XMLSchema" xmlns:p="http://schemas.microsoft.com/office/2006/metadata/properties" xmlns:ns3="b13e19b0-f6f5-4be4-aefb-213f53346ee3" xmlns:ns4="bdb82bbd-6b7c-41a6-9e23-aa21251af75e" targetNamespace="http://schemas.microsoft.com/office/2006/metadata/properties" ma:root="true" ma:fieldsID="e28c9b54189ff28c6947f8ec387eaae6" ns3:_="" ns4:_="">
    <xsd:import namespace="b13e19b0-f6f5-4be4-aefb-213f53346ee3"/>
    <xsd:import namespace="bdb82bbd-6b7c-41a6-9e23-aa21251af75e"/>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3e19b0-f6f5-4be4-aefb-213f53346ee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b82bbd-6b7c-41a6-9e23-aa21251af75e"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E8DBB-2C70-4EAF-B05B-ABCA8951F6F0}">
  <ds:schemaRefs>
    <ds:schemaRef ds:uri="http://schemas.microsoft.com/sharepoint/v3/contenttype/forms"/>
  </ds:schemaRefs>
</ds:datastoreItem>
</file>

<file path=customXml/itemProps2.xml><?xml version="1.0" encoding="utf-8"?>
<ds:datastoreItem xmlns:ds="http://schemas.openxmlformats.org/officeDocument/2006/customXml" ds:itemID="{2BBC929E-387F-4FEE-969D-64D869C6423B}">
  <ds:schemaRefs>
    <ds:schemaRef ds:uri="http://schemas.openxmlformats.org/package/2006/metadata/core-properties"/>
    <ds:schemaRef ds:uri="http://purl.org/dc/terms/"/>
    <ds:schemaRef ds:uri="b13e19b0-f6f5-4be4-aefb-213f53346ee3"/>
    <ds:schemaRef ds:uri="http://schemas.microsoft.com/office/2006/documentManagement/types"/>
    <ds:schemaRef ds:uri="http://schemas.microsoft.com/office/infopath/2007/PartnerControls"/>
    <ds:schemaRef ds:uri="http://schemas.microsoft.com/office/2006/metadata/properties"/>
    <ds:schemaRef ds:uri="http://purl.org/dc/elements/1.1/"/>
    <ds:schemaRef ds:uri="bdb82bbd-6b7c-41a6-9e23-aa21251af75e"/>
    <ds:schemaRef ds:uri="http://www.w3.org/XML/1998/namespace"/>
    <ds:schemaRef ds:uri="http://purl.org/dc/dcmitype/"/>
  </ds:schemaRefs>
</ds:datastoreItem>
</file>

<file path=customXml/itemProps3.xml><?xml version="1.0" encoding="utf-8"?>
<ds:datastoreItem xmlns:ds="http://schemas.openxmlformats.org/officeDocument/2006/customXml" ds:itemID="{B0436283-15A0-4C9D-9871-1CA2DDB13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3e19b0-f6f5-4be4-aefb-213f53346ee3"/>
    <ds:schemaRef ds:uri="bdb82bbd-6b7c-41a6-9e23-aa21251af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NNL_PPT_Vorlage_blau</Template>
  <TotalTime>0</TotalTime>
  <Pages>0</Pages>
  <Words>2799</Words>
  <Characters>0</Characters>
  <Application>Microsoft Office PowerPoint</Application>
  <PresentationFormat>Breitbild</PresentationFormat>
  <Lines>0</Lines>
  <Paragraphs>359</Paragraphs>
  <Slides>23</Slides>
  <Notes>21</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23</vt:i4>
      </vt:variant>
    </vt:vector>
  </HeadingPairs>
  <TitlesOfParts>
    <vt:vector size="35" baseType="lpstr">
      <vt:lpstr>FS Me</vt:lpstr>
      <vt:lpstr>Symbol</vt:lpstr>
      <vt:lpstr>Calibri</vt:lpstr>
      <vt:lpstr>Wingdings</vt:lpstr>
      <vt:lpstr>Tahoma</vt:lpstr>
      <vt:lpstr>Courier New</vt:lpstr>
      <vt:lpstr>Georgia</vt:lpstr>
      <vt:lpstr>Calibri Light</vt:lpstr>
      <vt:lpstr>Arial</vt:lpstr>
      <vt:lpstr>1_Office-Design</vt:lpstr>
      <vt:lpstr>Benutzerdefiniertes Design</vt:lpstr>
      <vt:lpstr>2_Office-Design</vt:lpstr>
      <vt:lpstr>Potenzialstudie für Maßnahmen des Natürlicher Klimaschutz in den Nationalen Naturlandschaften </vt:lpstr>
      <vt:lpstr>Umfrageergebnisse: Gesamtübersicht</vt:lpstr>
      <vt:lpstr>Umfrageergebnisse: Gesamtübersicht</vt:lpstr>
      <vt:lpstr>Umfrageergebnisse: Nationalparke, Biosphärenreservate und Wildnisgebiete</vt:lpstr>
      <vt:lpstr>Umfrageergebnisse: Naturparke</vt:lpstr>
      <vt:lpstr>Übersicht Projektideen</vt:lpstr>
      <vt:lpstr>Projektideen Moore</vt:lpstr>
      <vt:lpstr>Projektideen Moore </vt:lpstr>
      <vt:lpstr>Projektideen Flüsse, Seen und Auen</vt:lpstr>
      <vt:lpstr>Projektideen Flüsse, Seen und Auen </vt:lpstr>
      <vt:lpstr>Projektideen Flüsse, Seen und Auen </vt:lpstr>
      <vt:lpstr>Projektideen Meere und Küsten</vt:lpstr>
      <vt:lpstr>Projektideen: Meere und Küsten </vt:lpstr>
      <vt:lpstr>Projektideen Wildnis</vt:lpstr>
      <vt:lpstr>Projektideen Wälder</vt:lpstr>
      <vt:lpstr>Projektideen Wälder </vt:lpstr>
      <vt:lpstr>Projektideen Wald Fokus: Forschung und Monitoring</vt:lpstr>
      <vt:lpstr>Projektideen Wald Fokus: Forschung und Monitoring</vt:lpstr>
      <vt:lpstr>Projektideen Böden</vt:lpstr>
      <vt:lpstr>Projektideen Böden  </vt:lpstr>
      <vt:lpstr>Projektideen Stadtnatur</vt:lpstr>
      <vt:lpstr>Projektideen Forschung und Kompetenzaufbau</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Strategieworkshop 2023</dc:title>
  <dc:subject/>
  <dc:creator>Stephanie Schubert</dc:creator>
  <cp:keywords/>
  <dc:description/>
  <cp:lastModifiedBy>Matthias Goerres</cp:lastModifiedBy>
  <cp:revision>216</cp:revision>
  <dcterms:created xsi:type="dcterms:W3CDTF">2023-08-18T14:23:42Z</dcterms:created>
  <dcterms:modified xsi:type="dcterms:W3CDTF">2024-01-25T15:15:58Z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0x01010002D01E91341025428F566EB5CBBFEC75</vt:lpwstr>
  </property>
</Properties>
</file>