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4_8F005ED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71" r:id="rId5"/>
    <p:sldId id="763" r:id="rId6"/>
    <p:sldId id="258" r:id="rId7"/>
    <p:sldId id="259" r:id="rId8"/>
    <p:sldId id="257" r:id="rId9"/>
    <p:sldId id="782" r:id="rId10"/>
    <p:sldId id="769" r:id="rId11"/>
    <p:sldId id="773" r:id="rId12"/>
    <p:sldId id="767" r:id="rId13"/>
    <p:sldId id="785" r:id="rId14"/>
    <p:sldId id="786" r:id="rId15"/>
    <p:sldId id="783" r:id="rId16"/>
    <p:sldId id="784" r:id="rId17"/>
    <p:sldId id="780" r:id="rId18"/>
    <p:sldId id="263" r:id="rId19"/>
    <p:sldId id="264" r:id="rId20"/>
    <p:sldId id="270" r:id="rId21"/>
    <p:sldId id="790" r:id="rId22"/>
    <p:sldId id="779" r:id="rId23"/>
    <p:sldId id="776" r:id="rId24"/>
    <p:sldId id="777" r:id="rId25"/>
    <p:sldId id="787" r:id="rId26"/>
    <p:sldId id="789" r:id="rId27"/>
    <p:sldId id="781" r:id="rId28"/>
    <p:sldId id="269" r:id="rId29"/>
    <p:sldId id="788" r:id="rId30"/>
    <p:sldId id="775" r:id="rId31"/>
    <p:sldId id="778" r:id="rId32"/>
    <p:sldId id="266" r:id="rId33"/>
    <p:sldId id="260" r:id="rId34"/>
    <p:sldId id="261" r:id="rId35"/>
    <p:sldId id="29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BC2A3-B9A1-EA8C-81B0-8D84C42C5C57}" name="Marla Schulz" initials="MS" userId="S::marla.schulz@nationale-naturlandschaften.de::7817e206-c439-4abb-974c-76065550557f" providerId="AD"/>
  <p188:author id="{F52109FE-B99E-007E-32A9-986EC81CC6B0}" name="Gastbenutzer" initials="Ga" userId="S::urn:spo:anon#4214c0c262e818eff06881b7c658fc987007024ffc2539d42fef597af9d1d570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232"/>
    <a:srgbClr val="83406F"/>
    <a:srgbClr val="962E45"/>
    <a:srgbClr val="009553"/>
    <a:srgbClr val="F07F3C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AE5FF-D808-F333-AF68-65B0DB1E2BE3}" v="36" dt="2025-06-16T09:20:50.641"/>
    <p1510:client id="{1CDCB720-EF93-9F08-E68F-9425E1B5DC2B}" v="473" dt="2025-06-16T13:45:29.642"/>
    <p1510:client id="{34CAEDEB-AF60-0FD2-45E5-B173A392F1AB}" v="9" dt="2025-06-16T11:37:33.496"/>
    <p1510:client id="{6142D989-1927-599A-D06A-E1FD60BF32C4}" v="38" dt="2025-06-16T14:37:01.917"/>
    <p1510:client id="{F3C9F5F8-D7D5-63D0-4023-D268C01F4CA8}" v="1580" dt="2025-06-14T15:55:14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8" autoAdjust="0"/>
  </p:normalViewPr>
  <p:slideViewPr>
    <p:cSldViewPr snapToGrid="0">
      <p:cViewPr varScale="1">
        <p:scale>
          <a:sx n="96" d="100"/>
          <a:sy n="96" d="100"/>
        </p:scale>
        <p:origin x="6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modernComment_104_8F005E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94D921-BEC2-44F2-8B71-EE76B6D1534C}" authorId="{F52109FE-B99E-007E-32A9-986EC81CC6B0}" created="2025-06-13T14:13:38.9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99166171" sldId="260"/>
      <ac:spMk id="8" creationId="{02731DA8-F596-8EB6-1458-46115235816B}"/>
      <ac:txMk cp="159" len="34">
        <ac:context len="198" hash="1257012658"/>
      </ac:txMk>
    </ac:txMkLst>
    <p188:pos x="936433" y="4011975"/>
    <p188:replyLst>
      <p188:reply id="{3EB56143-41B5-43AF-984C-B7AE2BA9CE5B}" authorId="{F52109FE-B99E-007E-32A9-986EC81CC6B0}" created="2025-06-14T12:36:58.234">
        <p188:txBody>
          <a:bodyPr/>
          <a:lstStyle/>
          <a:p>
            <a:r>
              <a:rPr lang="en-US"/>
              <a:t>Ulla: so habe ich es auch in Erinnerung. Wir haben gesagt dass das Training bis Mitte September gehen kann.</a:t>
            </a:r>
          </a:p>
        </p188:txBody>
      </p188:reply>
      <p188:reply id="{A6087824-2BA1-401E-95B4-4170918A4B78}" authorId="{558BC2A3-B9A1-EA8C-81B0-8D84C42C5C57}" created="2025-06-16T07:46:45.926">
        <p188:txBody>
          <a:bodyPr/>
          <a:lstStyle/>
          <a:p>
            <a:r>
              <a:rPr lang="en-US"/>
              <a:t>Wir hatten im letzten Meeting besprochen, dass wir den 1.Sep. festlegen damit die Parke genügen Zeit haben alles auszubringen. Am 1.Okt. sollen ja alle Geräte schon senden. </a:t>
            </a:r>
          </a:p>
        </p188:txBody>
      </p188:reply>
    </p188:replyLst>
    <p188:txBody>
      <a:bodyPr/>
      <a:lstStyle/>
      <a:p>
        <a:r>
          <a:rPr lang="en-US"/>
          <a:t>Anne: Ich denke, wir hatten 1. Oktober als Startdatum angesetzt? 1. September ist denke ich nicht machbar, vielleicht lieber den 15.9 vorschlagen? Dann sollte bis zum 1. Oktober alles stehen.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65E89-2A1D-4F7E-98C5-423B71A640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9663C4-FA1A-4AEF-A8AF-22C2072332A1}">
      <dgm:prSet phldrT="[Text]" phldr="0"/>
      <dgm:spPr>
        <a:solidFill>
          <a:srgbClr val="83406F"/>
        </a:solidFill>
      </dgm:spPr>
      <dgm:t>
        <a:bodyPr/>
        <a:lstStyle/>
        <a:p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Etablierung der Methode</a:t>
          </a:r>
        </a:p>
      </dgm:t>
    </dgm:pt>
    <dgm:pt modelId="{E1AC24C4-A4A6-44B3-8031-D8C45FFEED6E}" type="parTrans" cxnId="{7003C11D-8DF0-40D4-8F7E-623B74A50246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476353D2-3FD0-4C26-A225-89BB38D7B72E}" type="sibTrans" cxnId="{7003C11D-8DF0-40D4-8F7E-623B74A50246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C7B91A23-AA9C-439C-A0F2-FC1DE1C75470}">
      <dgm:prSet phldrT="[Text]" phldr="0"/>
      <dgm:spPr>
        <a:solidFill>
          <a:srgbClr val="83406F"/>
        </a:solidFill>
      </dgm:spPr>
      <dgm:t>
        <a:bodyPr/>
        <a:lstStyle/>
        <a:p>
          <a:pPr rtl="0"/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Datenerfassung und -aufbereitung</a:t>
          </a:r>
        </a:p>
      </dgm:t>
    </dgm:pt>
    <dgm:pt modelId="{DC118863-A9F3-4085-9B7F-3DC952438CFD}" type="parTrans" cxnId="{E32F583E-AB7A-4D11-829E-72CF6AC0CE02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5B139DE8-DD61-4752-83EF-333738FFD9F4}" type="sibTrans" cxnId="{E32F583E-AB7A-4D11-829E-72CF6AC0CE02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824EC92C-1262-430D-861F-B3C329813B45}">
      <dgm:prSet phldrT="[Text]" phldr="0"/>
      <dgm:spPr>
        <a:solidFill>
          <a:srgbClr val="83406F"/>
        </a:solidFill>
      </dgm:spPr>
      <dgm:t>
        <a:bodyPr/>
        <a:lstStyle/>
        <a:p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Datenauswertung</a:t>
          </a:r>
        </a:p>
      </dgm:t>
    </dgm:pt>
    <dgm:pt modelId="{648C22F1-D791-45DB-9F50-82A0546A7531}" type="parTrans" cxnId="{E1CA5B24-344C-4D30-8B3D-A8F3BD9B161A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744EDE25-2DD1-423C-B248-4E71FB1C8CD4}" type="sibTrans" cxnId="{E1CA5B24-344C-4D30-8B3D-A8F3BD9B161A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E34E1C90-B126-4B15-AF78-62380EE51010}">
      <dgm:prSet phldr="0"/>
      <dgm:spPr>
        <a:solidFill>
          <a:srgbClr val="83406F"/>
        </a:solidFill>
      </dgm:spPr>
      <dgm:t>
        <a:bodyPr/>
        <a:lstStyle/>
        <a:p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Managementempfehlungen</a:t>
          </a:r>
        </a:p>
      </dgm:t>
    </dgm:pt>
    <dgm:pt modelId="{E3D465F3-064B-4B7F-A25F-8009AAB33486}" type="parTrans" cxnId="{1226F498-16E9-409B-BCBD-0CF34F19DF88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1E2A1160-7466-494D-8039-490B4C58A415}" type="sibTrans" cxnId="{1226F498-16E9-409B-BCBD-0CF34F19DF88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EAD68579-0D52-4E03-91B3-AA39CDEE667B}">
      <dgm:prSet phldr="0"/>
      <dgm:spPr>
        <a:solidFill>
          <a:srgbClr val="83406F"/>
        </a:solidFill>
      </dgm:spPr>
      <dgm:t>
        <a:bodyPr/>
        <a:lstStyle/>
        <a:p>
          <a:pPr rtl="0"/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Planung und Kalkulation zur möglichen Verstetigung</a:t>
          </a:r>
        </a:p>
      </dgm:t>
    </dgm:pt>
    <dgm:pt modelId="{47F1BFC1-F630-42FA-87BB-8299028776E7}" type="parTrans" cxnId="{05BD6FC8-9395-4500-A484-CC6835782678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2CAE491F-FB64-4A31-83F4-517DC1D9FF38}" type="sibTrans" cxnId="{05BD6FC8-9395-4500-A484-CC6835782678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3D263651-566F-4AB4-9F24-114F18587753}">
      <dgm:prSet phldr="0"/>
      <dgm:spPr>
        <a:solidFill>
          <a:srgbClr val="83406F"/>
        </a:solidFill>
      </dgm:spPr>
      <dgm:t>
        <a:bodyPr/>
        <a:lstStyle/>
        <a:p>
          <a:pPr rtl="0"/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Koordination und Organisation</a:t>
          </a:r>
        </a:p>
      </dgm:t>
    </dgm:pt>
    <dgm:pt modelId="{71A9B1F8-59EF-4FCC-9482-5AD6276AD9FF}" type="parTrans" cxnId="{1F7710B7-23E1-4931-B416-44B810964E29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432EE88D-650F-4E1E-A5D4-BE9B5129F16E}" type="sibTrans" cxnId="{1F7710B7-23E1-4931-B416-44B810964E29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52A7F8F2-7C67-4BDB-9D73-7101268C8357}">
      <dgm:prSet phldr="0"/>
      <dgm:spPr>
        <a:solidFill>
          <a:srgbClr val="83406F"/>
        </a:solidFill>
      </dgm:spPr>
      <dgm:t>
        <a:bodyPr/>
        <a:lstStyle/>
        <a:p>
          <a:pPr rtl="0"/>
          <a:r>
            <a:rPr lang="de-DE">
              <a:solidFill>
                <a:schemeClr val="bg1"/>
              </a:solidFill>
              <a:latin typeface="Tahoma"/>
              <a:ea typeface="Tahoma"/>
              <a:cs typeface="Tahoma"/>
            </a:rPr>
            <a:t>Kommunikation und Öffentlichkeitsarbeit</a:t>
          </a:r>
        </a:p>
      </dgm:t>
    </dgm:pt>
    <dgm:pt modelId="{7DFE6792-1192-416F-95A6-684EF9A5ACCC}" type="parTrans" cxnId="{E3FA13E7-3699-408E-A3D0-F1D1E574F794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A30586DA-3FD1-4123-942E-E962FF88F33E}" type="sibTrans" cxnId="{E3FA13E7-3699-408E-A3D0-F1D1E574F794}">
      <dgm:prSet/>
      <dgm:spPr/>
      <dgm:t>
        <a:bodyPr/>
        <a:lstStyle/>
        <a:p>
          <a:endParaRPr lang="de-DE">
            <a:latin typeface="FS Me" panose="02000506040000020004" pitchFamily="50" charset="0"/>
          </a:endParaRPr>
        </a:p>
      </dgm:t>
    </dgm:pt>
    <dgm:pt modelId="{C9E0290A-B64E-4C87-A05E-C6F34B830D62}" type="pres">
      <dgm:prSet presAssocID="{53465E89-2A1D-4F7E-98C5-423B71A6400E}" presName="linear" presStyleCnt="0">
        <dgm:presLayoutVars>
          <dgm:dir/>
          <dgm:animLvl val="lvl"/>
          <dgm:resizeHandles val="exact"/>
        </dgm:presLayoutVars>
      </dgm:prSet>
      <dgm:spPr/>
    </dgm:pt>
    <dgm:pt modelId="{4FC1E77A-30B7-43DD-9C7E-4BE1A5180A92}" type="pres">
      <dgm:prSet presAssocID="{3D263651-566F-4AB4-9F24-114F18587753}" presName="parentLin" presStyleCnt="0"/>
      <dgm:spPr/>
    </dgm:pt>
    <dgm:pt modelId="{632677DB-E4DA-4C88-9FF6-CBB75933FCA0}" type="pres">
      <dgm:prSet presAssocID="{3D263651-566F-4AB4-9F24-114F18587753}" presName="parentLeftMargin" presStyleLbl="node1" presStyleIdx="0" presStyleCnt="7"/>
      <dgm:spPr/>
    </dgm:pt>
    <dgm:pt modelId="{FF8C28D5-0517-41DF-AABC-A21D42E5A747}" type="pres">
      <dgm:prSet presAssocID="{3D263651-566F-4AB4-9F24-114F185877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4628788-ACCC-4912-B87F-8DC5A1895A96}" type="pres">
      <dgm:prSet presAssocID="{3D263651-566F-4AB4-9F24-114F18587753}" presName="negativeSpace" presStyleCnt="0"/>
      <dgm:spPr/>
    </dgm:pt>
    <dgm:pt modelId="{4569CED7-2E28-4356-92BD-248EEDAEF98F}" type="pres">
      <dgm:prSet presAssocID="{3D263651-566F-4AB4-9F24-114F18587753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05627186-35A5-4AFF-AE69-0EB37B93A346}" type="pres">
      <dgm:prSet presAssocID="{432EE88D-650F-4E1E-A5D4-BE9B5129F16E}" presName="spaceBetweenRectangles" presStyleCnt="0"/>
      <dgm:spPr/>
    </dgm:pt>
    <dgm:pt modelId="{E19AD360-6412-4579-85C2-9305A35261A1}" type="pres">
      <dgm:prSet presAssocID="{399663C4-FA1A-4AEF-A8AF-22C2072332A1}" presName="parentLin" presStyleCnt="0"/>
      <dgm:spPr/>
    </dgm:pt>
    <dgm:pt modelId="{D45A82BD-D093-4039-B461-F41B38BAD10E}" type="pres">
      <dgm:prSet presAssocID="{399663C4-FA1A-4AEF-A8AF-22C2072332A1}" presName="parentLeftMargin" presStyleLbl="node1" presStyleIdx="0" presStyleCnt="7"/>
      <dgm:spPr/>
    </dgm:pt>
    <dgm:pt modelId="{6A8DC768-560A-4582-B250-6E48EDABB032}" type="pres">
      <dgm:prSet presAssocID="{399663C4-FA1A-4AEF-A8AF-22C2072332A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96EFDCD-E096-478B-BF6A-40033A9CE51F}" type="pres">
      <dgm:prSet presAssocID="{399663C4-FA1A-4AEF-A8AF-22C2072332A1}" presName="negativeSpace" presStyleCnt="0"/>
      <dgm:spPr/>
    </dgm:pt>
    <dgm:pt modelId="{D063BCBE-2C2F-4FCA-A2F3-72A0C0295BF1}" type="pres">
      <dgm:prSet presAssocID="{399663C4-FA1A-4AEF-A8AF-22C2072332A1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61F870A7-4F40-47DA-BAB9-B8EC0C1BD4A5}" type="pres">
      <dgm:prSet presAssocID="{476353D2-3FD0-4C26-A225-89BB38D7B72E}" presName="spaceBetweenRectangles" presStyleCnt="0"/>
      <dgm:spPr/>
    </dgm:pt>
    <dgm:pt modelId="{DE6EF9A5-DC83-4204-9AE5-F669ADD345FD}" type="pres">
      <dgm:prSet presAssocID="{C7B91A23-AA9C-439C-A0F2-FC1DE1C75470}" presName="parentLin" presStyleCnt="0"/>
      <dgm:spPr/>
    </dgm:pt>
    <dgm:pt modelId="{1C1044ED-E49E-4F8B-A9D9-26A04922AA23}" type="pres">
      <dgm:prSet presAssocID="{C7B91A23-AA9C-439C-A0F2-FC1DE1C75470}" presName="parentLeftMargin" presStyleLbl="node1" presStyleIdx="1" presStyleCnt="7"/>
      <dgm:spPr/>
    </dgm:pt>
    <dgm:pt modelId="{FD1C2028-220F-4069-AE7B-577053B60DEF}" type="pres">
      <dgm:prSet presAssocID="{C7B91A23-AA9C-439C-A0F2-FC1DE1C7547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128FE2D-0120-4A62-8376-468B1A1DAABC}" type="pres">
      <dgm:prSet presAssocID="{C7B91A23-AA9C-439C-A0F2-FC1DE1C75470}" presName="negativeSpace" presStyleCnt="0"/>
      <dgm:spPr/>
    </dgm:pt>
    <dgm:pt modelId="{4AF834E9-5A6A-4415-92FF-6AF49E1459DA}" type="pres">
      <dgm:prSet presAssocID="{C7B91A23-AA9C-439C-A0F2-FC1DE1C75470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EE5926CB-6E59-4C5E-B3EA-D5F59F36BAFB}" type="pres">
      <dgm:prSet presAssocID="{5B139DE8-DD61-4752-83EF-333738FFD9F4}" presName="spaceBetweenRectangles" presStyleCnt="0"/>
      <dgm:spPr/>
    </dgm:pt>
    <dgm:pt modelId="{00AFE3DA-45FE-4DAF-B26D-D1C2F305B142}" type="pres">
      <dgm:prSet presAssocID="{824EC92C-1262-430D-861F-B3C329813B45}" presName="parentLin" presStyleCnt="0"/>
      <dgm:spPr/>
    </dgm:pt>
    <dgm:pt modelId="{7EF99A46-073F-4E85-8D16-CEA47F830A48}" type="pres">
      <dgm:prSet presAssocID="{824EC92C-1262-430D-861F-B3C329813B45}" presName="parentLeftMargin" presStyleLbl="node1" presStyleIdx="2" presStyleCnt="7"/>
      <dgm:spPr/>
    </dgm:pt>
    <dgm:pt modelId="{841D3F33-6020-47E0-8B8E-7DBE818318A4}" type="pres">
      <dgm:prSet presAssocID="{824EC92C-1262-430D-861F-B3C329813B4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20CBAAA-4811-4AF1-A9B0-101BC6E02138}" type="pres">
      <dgm:prSet presAssocID="{824EC92C-1262-430D-861F-B3C329813B45}" presName="negativeSpace" presStyleCnt="0"/>
      <dgm:spPr/>
    </dgm:pt>
    <dgm:pt modelId="{CA944455-7D28-4D0E-9779-B18D768BCADE}" type="pres">
      <dgm:prSet presAssocID="{824EC92C-1262-430D-861F-B3C329813B45}" presName="childText" presStyleLbl="conFgAcc1" presStyleIdx="3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ECB10DDE-2298-44B3-85CC-2A2455CC1D5A}" type="pres">
      <dgm:prSet presAssocID="{744EDE25-2DD1-423C-B248-4E71FB1C8CD4}" presName="spaceBetweenRectangles" presStyleCnt="0"/>
      <dgm:spPr/>
    </dgm:pt>
    <dgm:pt modelId="{21B354CF-CE05-4B57-9122-F166D1E2E858}" type="pres">
      <dgm:prSet presAssocID="{E34E1C90-B126-4B15-AF78-62380EE51010}" presName="parentLin" presStyleCnt="0"/>
      <dgm:spPr/>
    </dgm:pt>
    <dgm:pt modelId="{CB944ED9-4F12-4987-B076-C1D64B4F8917}" type="pres">
      <dgm:prSet presAssocID="{E34E1C90-B126-4B15-AF78-62380EE51010}" presName="parentLeftMargin" presStyleLbl="node1" presStyleIdx="3" presStyleCnt="7"/>
      <dgm:spPr/>
    </dgm:pt>
    <dgm:pt modelId="{29DA1326-7CE4-4501-8399-1F6CBB95E872}" type="pres">
      <dgm:prSet presAssocID="{E34E1C90-B126-4B15-AF78-62380EE5101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8C52AC9-E63E-4D3D-81F6-AD4E18CAE246}" type="pres">
      <dgm:prSet presAssocID="{E34E1C90-B126-4B15-AF78-62380EE51010}" presName="negativeSpace" presStyleCnt="0"/>
      <dgm:spPr/>
    </dgm:pt>
    <dgm:pt modelId="{07B8E6E0-757E-4E96-996A-06BE3252CD0C}" type="pres">
      <dgm:prSet presAssocID="{E34E1C90-B126-4B15-AF78-62380EE51010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F26F7FF5-3C88-45E4-B3D8-C2A2317F4757}" type="pres">
      <dgm:prSet presAssocID="{1E2A1160-7466-494D-8039-490B4C58A415}" presName="spaceBetweenRectangles" presStyleCnt="0"/>
      <dgm:spPr/>
    </dgm:pt>
    <dgm:pt modelId="{666046C6-25F2-4621-BE07-860B01BDD979}" type="pres">
      <dgm:prSet presAssocID="{EAD68579-0D52-4E03-91B3-AA39CDEE667B}" presName="parentLin" presStyleCnt="0"/>
      <dgm:spPr/>
    </dgm:pt>
    <dgm:pt modelId="{FF6C43D1-E210-4B73-8CE2-83BD1FCC5632}" type="pres">
      <dgm:prSet presAssocID="{EAD68579-0D52-4E03-91B3-AA39CDEE667B}" presName="parentLeftMargin" presStyleLbl="node1" presStyleIdx="4" presStyleCnt="7"/>
      <dgm:spPr/>
    </dgm:pt>
    <dgm:pt modelId="{CFC3E5BF-25DA-4BDF-BCDC-C71EC5471111}" type="pres">
      <dgm:prSet presAssocID="{EAD68579-0D52-4E03-91B3-AA39CDEE667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C3EFB1-E1BE-4818-877B-9894FD2D8AE5}" type="pres">
      <dgm:prSet presAssocID="{EAD68579-0D52-4E03-91B3-AA39CDEE667B}" presName="negativeSpace" presStyleCnt="0"/>
      <dgm:spPr/>
    </dgm:pt>
    <dgm:pt modelId="{D8988D20-C5CF-45B7-BFA9-6FAE230E3F6D}" type="pres">
      <dgm:prSet presAssocID="{EAD68579-0D52-4E03-91B3-AA39CDEE667B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  <dgm:pt modelId="{62D1A8CB-2F8D-4C50-8B75-C58B60392B19}" type="pres">
      <dgm:prSet presAssocID="{2CAE491F-FB64-4A31-83F4-517DC1D9FF38}" presName="spaceBetweenRectangles" presStyleCnt="0"/>
      <dgm:spPr/>
    </dgm:pt>
    <dgm:pt modelId="{101C85EC-A524-4AB4-8E71-19C6CF829AEC}" type="pres">
      <dgm:prSet presAssocID="{52A7F8F2-7C67-4BDB-9D73-7101268C8357}" presName="parentLin" presStyleCnt="0"/>
      <dgm:spPr/>
    </dgm:pt>
    <dgm:pt modelId="{BAEBFCF6-A0A2-4215-A85C-68F0A6D9C5F8}" type="pres">
      <dgm:prSet presAssocID="{52A7F8F2-7C67-4BDB-9D73-7101268C8357}" presName="parentLeftMargin" presStyleLbl="node1" presStyleIdx="5" presStyleCnt="7"/>
      <dgm:spPr/>
    </dgm:pt>
    <dgm:pt modelId="{27AFFCDA-C5C7-48E7-B498-5DD8315DC3CA}" type="pres">
      <dgm:prSet presAssocID="{52A7F8F2-7C67-4BDB-9D73-7101268C835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B0E22C5-9946-4C0B-938D-7851E08FB7C8}" type="pres">
      <dgm:prSet presAssocID="{52A7F8F2-7C67-4BDB-9D73-7101268C8357}" presName="negativeSpace" presStyleCnt="0"/>
      <dgm:spPr/>
    </dgm:pt>
    <dgm:pt modelId="{72388617-D6F9-4282-B5B4-151BB646899C}" type="pres">
      <dgm:prSet presAssocID="{52A7F8F2-7C67-4BDB-9D73-7101268C8357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83406F"/>
          </a:solidFill>
        </a:ln>
      </dgm:spPr>
    </dgm:pt>
  </dgm:ptLst>
  <dgm:cxnLst>
    <dgm:cxn modelId="{08A29408-4242-45FE-96FC-D1596C47E4D9}" type="presOf" srcId="{C7B91A23-AA9C-439C-A0F2-FC1DE1C75470}" destId="{1C1044ED-E49E-4F8B-A9D9-26A04922AA23}" srcOrd="0" destOrd="0" presId="urn:microsoft.com/office/officeart/2005/8/layout/list1"/>
    <dgm:cxn modelId="{7C9D5011-D3EA-4BA0-99E7-25F15FA801F6}" type="presOf" srcId="{53465E89-2A1D-4F7E-98C5-423B71A6400E}" destId="{C9E0290A-B64E-4C87-A05E-C6F34B830D62}" srcOrd="0" destOrd="0" presId="urn:microsoft.com/office/officeart/2005/8/layout/list1"/>
    <dgm:cxn modelId="{7003C11D-8DF0-40D4-8F7E-623B74A50246}" srcId="{53465E89-2A1D-4F7E-98C5-423B71A6400E}" destId="{399663C4-FA1A-4AEF-A8AF-22C2072332A1}" srcOrd="1" destOrd="0" parTransId="{E1AC24C4-A4A6-44B3-8031-D8C45FFEED6E}" sibTransId="{476353D2-3FD0-4C26-A225-89BB38D7B72E}"/>
    <dgm:cxn modelId="{E1CA5B24-344C-4D30-8B3D-A8F3BD9B161A}" srcId="{53465E89-2A1D-4F7E-98C5-423B71A6400E}" destId="{824EC92C-1262-430D-861F-B3C329813B45}" srcOrd="3" destOrd="0" parTransId="{648C22F1-D791-45DB-9F50-82A0546A7531}" sibTransId="{744EDE25-2DD1-423C-B248-4E71FB1C8CD4}"/>
    <dgm:cxn modelId="{F2BBC124-543E-495B-9537-F34868755BCA}" type="presOf" srcId="{EAD68579-0D52-4E03-91B3-AA39CDEE667B}" destId="{CFC3E5BF-25DA-4BDF-BCDC-C71EC5471111}" srcOrd="1" destOrd="0" presId="urn:microsoft.com/office/officeart/2005/8/layout/list1"/>
    <dgm:cxn modelId="{AC680426-C066-4598-8516-5945BCB87C8E}" type="presOf" srcId="{3D263651-566F-4AB4-9F24-114F18587753}" destId="{632677DB-E4DA-4C88-9FF6-CBB75933FCA0}" srcOrd="0" destOrd="0" presId="urn:microsoft.com/office/officeart/2005/8/layout/list1"/>
    <dgm:cxn modelId="{6233D536-C98B-4E16-B62E-A5E959C3595B}" type="presOf" srcId="{E34E1C90-B126-4B15-AF78-62380EE51010}" destId="{CB944ED9-4F12-4987-B076-C1D64B4F8917}" srcOrd="0" destOrd="0" presId="urn:microsoft.com/office/officeart/2005/8/layout/list1"/>
    <dgm:cxn modelId="{E32F583E-AB7A-4D11-829E-72CF6AC0CE02}" srcId="{53465E89-2A1D-4F7E-98C5-423B71A6400E}" destId="{C7B91A23-AA9C-439C-A0F2-FC1DE1C75470}" srcOrd="2" destOrd="0" parTransId="{DC118863-A9F3-4085-9B7F-3DC952438CFD}" sibTransId="{5B139DE8-DD61-4752-83EF-333738FFD9F4}"/>
    <dgm:cxn modelId="{04AAA560-CE04-4190-AD51-52D8A6928546}" type="presOf" srcId="{52A7F8F2-7C67-4BDB-9D73-7101268C8357}" destId="{27AFFCDA-C5C7-48E7-B498-5DD8315DC3CA}" srcOrd="1" destOrd="0" presId="urn:microsoft.com/office/officeart/2005/8/layout/list1"/>
    <dgm:cxn modelId="{7B0D5567-47B7-4CDB-BB2F-2705DCE9EF88}" type="presOf" srcId="{EAD68579-0D52-4E03-91B3-AA39CDEE667B}" destId="{FF6C43D1-E210-4B73-8CE2-83BD1FCC5632}" srcOrd="0" destOrd="0" presId="urn:microsoft.com/office/officeart/2005/8/layout/list1"/>
    <dgm:cxn modelId="{C0837C4B-E9A2-46C7-B517-EF8325A96318}" type="presOf" srcId="{C7B91A23-AA9C-439C-A0F2-FC1DE1C75470}" destId="{FD1C2028-220F-4069-AE7B-577053B60DEF}" srcOrd="1" destOrd="0" presId="urn:microsoft.com/office/officeart/2005/8/layout/list1"/>
    <dgm:cxn modelId="{D334EE71-DDA7-44EA-96D0-7AAC91D8DB08}" type="presOf" srcId="{E34E1C90-B126-4B15-AF78-62380EE51010}" destId="{29DA1326-7CE4-4501-8399-1F6CBB95E872}" srcOrd="1" destOrd="0" presId="urn:microsoft.com/office/officeart/2005/8/layout/list1"/>
    <dgm:cxn modelId="{C757C277-989D-44F8-9742-60BCB0D7DBF7}" type="presOf" srcId="{399663C4-FA1A-4AEF-A8AF-22C2072332A1}" destId="{6A8DC768-560A-4582-B250-6E48EDABB032}" srcOrd="1" destOrd="0" presId="urn:microsoft.com/office/officeart/2005/8/layout/list1"/>
    <dgm:cxn modelId="{1226F498-16E9-409B-BCBD-0CF34F19DF88}" srcId="{53465E89-2A1D-4F7E-98C5-423B71A6400E}" destId="{E34E1C90-B126-4B15-AF78-62380EE51010}" srcOrd="4" destOrd="0" parTransId="{E3D465F3-064B-4B7F-A25F-8009AAB33486}" sibTransId="{1E2A1160-7466-494D-8039-490B4C58A415}"/>
    <dgm:cxn modelId="{F7A0139D-C44C-48C6-99C8-207DA3BC118B}" type="presOf" srcId="{52A7F8F2-7C67-4BDB-9D73-7101268C8357}" destId="{BAEBFCF6-A0A2-4215-A85C-68F0A6D9C5F8}" srcOrd="0" destOrd="0" presId="urn:microsoft.com/office/officeart/2005/8/layout/list1"/>
    <dgm:cxn modelId="{BB8619A5-2CB0-4015-A6A5-A7BE8415449D}" type="presOf" srcId="{824EC92C-1262-430D-861F-B3C329813B45}" destId="{841D3F33-6020-47E0-8B8E-7DBE818318A4}" srcOrd="1" destOrd="0" presId="urn:microsoft.com/office/officeart/2005/8/layout/list1"/>
    <dgm:cxn modelId="{1F7710B7-23E1-4931-B416-44B810964E29}" srcId="{53465E89-2A1D-4F7E-98C5-423B71A6400E}" destId="{3D263651-566F-4AB4-9F24-114F18587753}" srcOrd="0" destOrd="0" parTransId="{71A9B1F8-59EF-4FCC-9482-5AD6276AD9FF}" sibTransId="{432EE88D-650F-4E1E-A5D4-BE9B5129F16E}"/>
    <dgm:cxn modelId="{2A644CBE-30F3-47CE-B39D-AA4AD33275A4}" type="presOf" srcId="{3D263651-566F-4AB4-9F24-114F18587753}" destId="{FF8C28D5-0517-41DF-AABC-A21D42E5A747}" srcOrd="1" destOrd="0" presId="urn:microsoft.com/office/officeart/2005/8/layout/list1"/>
    <dgm:cxn modelId="{05BD6FC8-9395-4500-A484-CC6835782678}" srcId="{53465E89-2A1D-4F7E-98C5-423B71A6400E}" destId="{EAD68579-0D52-4E03-91B3-AA39CDEE667B}" srcOrd="5" destOrd="0" parTransId="{47F1BFC1-F630-42FA-87BB-8299028776E7}" sibTransId="{2CAE491F-FB64-4A31-83F4-517DC1D9FF38}"/>
    <dgm:cxn modelId="{979C83DA-B3F0-47EB-8520-0F33A31A2423}" type="presOf" srcId="{824EC92C-1262-430D-861F-B3C329813B45}" destId="{7EF99A46-073F-4E85-8D16-CEA47F830A48}" srcOrd="0" destOrd="0" presId="urn:microsoft.com/office/officeart/2005/8/layout/list1"/>
    <dgm:cxn modelId="{E3FA13E7-3699-408E-A3D0-F1D1E574F794}" srcId="{53465E89-2A1D-4F7E-98C5-423B71A6400E}" destId="{52A7F8F2-7C67-4BDB-9D73-7101268C8357}" srcOrd="6" destOrd="0" parTransId="{7DFE6792-1192-416F-95A6-684EF9A5ACCC}" sibTransId="{A30586DA-3FD1-4123-942E-E962FF88F33E}"/>
    <dgm:cxn modelId="{DFCDC2EA-13AD-476D-88E6-7A657C2DDF98}" type="presOf" srcId="{399663C4-FA1A-4AEF-A8AF-22C2072332A1}" destId="{D45A82BD-D093-4039-B461-F41B38BAD10E}" srcOrd="0" destOrd="0" presId="urn:microsoft.com/office/officeart/2005/8/layout/list1"/>
    <dgm:cxn modelId="{4E9BA083-39B8-400B-BAAD-5714754A8587}" type="presParOf" srcId="{C9E0290A-B64E-4C87-A05E-C6F34B830D62}" destId="{4FC1E77A-30B7-43DD-9C7E-4BE1A5180A92}" srcOrd="0" destOrd="0" presId="urn:microsoft.com/office/officeart/2005/8/layout/list1"/>
    <dgm:cxn modelId="{AC2A8C11-9EC9-4DB7-B2B8-3D30786E46F8}" type="presParOf" srcId="{4FC1E77A-30B7-43DD-9C7E-4BE1A5180A92}" destId="{632677DB-E4DA-4C88-9FF6-CBB75933FCA0}" srcOrd="0" destOrd="0" presId="urn:microsoft.com/office/officeart/2005/8/layout/list1"/>
    <dgm:cxn modelId="{2080E9B1-A94C-48E3-B81C-74F1BF9C80E0}" type="presParOf" srcId="{4FC1E77A-30B7-43DD-9C7E-4BE1A5180A92}" destId="{FF8C28D5-0517-41DF-AABC-A21D42E5A747}" srcOrd="1" destOrd="0" presId="urn:microsoft.com/office/officeart/2005/8/layout/list1"/>
    <dgm:cxn modelId="{34235AE5-55F0-4A91-A5CB-AC77D5A37690}" type="presParOf" srcId="{C9E0290A-B64E-4C87-A05E-C6F34B830D62}" destId="{84628788-ACCC-4912-B87F-8DC5A1895A96}" srcOrd="1" destOrd="0" presId="urn:microsoft.com/office/officeart/2005/8/layout/list1"/>
    <dgm:cxn modelId="{8C423686-76FA-4877-9BC6-C2DC96E70945}" type="presParOf" srcId="{C9E0290A-B64E-4C87-A05E-C6F34B830D62}" destId="{4569CED7-2E28-4356-92BD-248EEDAEF98F}" srcOrd="2" destOrd="0" presId="urn:microsoft.com/office/officeart/2005/8/layout/list1"/>
    <dgm:cxn modelId="{8EE5E3ED-333D-4816-9736-AB1FC17047F9}" type="presParOf" srcId="{C9E0290A-B64E-4C87-A05E-C6F34B830D62}" destId="{05627186-35A5-4AFF-AE69-0EB37B93A346}" srcOrd="3" destOrd="0" presId="urn:microsoft.com/office/officeart/2005/8/layout/list1"/>
    <dgm:cxn modelId="{EEFE1062-0D51-4F29-9BF9-88243EEAC603}" type="presParOf" srcId="{C9E0290A-B64E-4C87-A05E-C6F34B830D62}" destId="{E19AD360-6412-4579-85C2-9305A35261A1}" srcOrd="4" destOrd="0" presId="urn:microsoft.com/office/officeart/2005/8/layout/list1"/>
    <dgm:cxn modelId="{43078DB2-5E64-4A17-8161-9F2B504330C0}" type="presParOf" srcId="{E19AD360-6412-4579-85C2-9305A35261A1}" destId="{D45A82BD-D093-4039-B461-F41B38BAD10E}" srcOrd="0" destOrd="0" presId="urn:microsoft.com/office/officeart/2005/8/layout/list1"/>
    <dgm:cxn modelId="{0F603E39-2DAD-4E9B-8EAD-BFE16609A360}" type="presParOf" srcId="{E19AD360-6412-4579-85C2-9305A35261A1}" destId="{6A8DC768-560A-4582-B250-6E48EDABB032}" srcOrd="1" destOrd="0" presId="urn:microsoft.com/office/officeart/2005/8/layout/list1"/>
    <dgm:cxn modelId="{6B683A3B-6E50-4FCF-A02A-6D2D54A63198}" type="presParOf" srcId="{C9E0290A-B64E-4C87-A05E-C6F34B830D62}" destId="{496EFDCD-E096-478B-BF6A-40033A9CE51F}" srcOrd="5" destOrd="0" presId="urn:microsoft.com/office/officeart/2005/8/layout/list1"/>
    <dgm:cxn modelId="{6AAACCD7-312F-47A4-B767-F4F1642C671F}" type="presParOf" srcId="{C9E0290A-B64E-4C87-A05E-C6F34B830D62}" destId="{D063BCBE-2C2F-4FCA-A2F3-72A0C0295BF1}" srcOrd="6" destOrd="0" presId="urn:microsoft.com/office/officeart/2005/8/layout/list1"/>
    <dgm:cxn modelId="{0AF24B08-EC25-4DB6-9327-98EEC39595F4}" type="presParOf" srcId="{C9E0290A-B64E-4C87-A05E-C6F34B830D62}" destId="{61F870A7-4F40-47DA-BAB9-B8EC0C1BD4A5}" srcOrd="7" destOrd="0" presId="urn:microsoft.com/office/officeart/2005/8/layout/list1"/>
    <dgm:cxn modelId="{625EF486-086F-4ED4-B065-928959D1FFE9}" type="presParOf" srcId="{C9E0290A-B64E-4C87-A05E-C6F34B830D62}" destId="{DE6EF9A5-DC83-4204-9AE5-F669ADD345FD}" srcOrd="8" destOrd="0" presId="urn:microsoft.com/office/officeart/2005/8/layout/list1"/>
    <dgm:cxn modelId="{3D907046-F313-4B09-B6E2-58E175269CAF}" type="presParOf" srcId="{DE6EF9A5-DC83-4204-9AE5-F669ADD345FD}" destId="{1C1044ED-E49E-4F8B-A9D9-26A04922AA23}" srcOrd="0" destOrd="0" presId="urn:microsoft.com/office/officeart/2005/8/layout/list1"/>
    <dgm:cxn modelId="{323E7B79-1BF9-4A6B-9558-3E46C4B7E436}" type="presParOf" srcId="{DE6EF9A5-DC83-4204-9AE5-F669ADD345FD}" destId="{FD1C2028-220F-4069-AE7B-577053B60DEF}" srcOrd="1" destOrd="0" presId="urn:microsoft.com/office/officeart/2005/8/layout/list1"/>
    <dgm:cxn modelId="{A11B8696-A3B4-44F6-9ADE-99A1636F8AF3}" type="presParOf" srcId="{C9E0290A-B64E-4C87-A05E-C6F34B830D62}" destId="{5128FE2D-0120-4A62-8376-468B1A1DAABC}" srcOrd="9" destOrd="0" presId="urn:microsoft.com/office/officeart/2005/8/layout/list1"/>
    <dgm:cxn modelId="{4148FCAC-EFE0-42F7-9791-BC7B0A5C96FE}" type="presParOf" srcId="{C9E0290A-B64E-4C87-A05E-C6F34B830D62}" destId="{4AF834E9-5A6A-4415-92FF-6AF49E1459DA}" srcOrd="10" destOrd="0" presId="urn:microsoft.com/office/officeart/2005/8/layout/list1"/>
    <dgm:cxn modelId="{5FE7D584-E1A4-45C2-B931-F9888A5ECC0E}" type="presParOf" srcId="{C9E0290A-B64E-4C87-A05E-C6F34B830D62}" destId="{EE5926CB-6E59-4C5E-B3EA-D5F59F36BAFB}" srcOrd="11" destOrd="0" presId="urn:microsoft.com/office/officeart/2005/8/layout/list1"/>
    <dgm:cxn modelId="{F43D4B48-8D77-4513-BEAD-242455FB4C69}" type="presParOf" srcId="{C9E0290A-B64E-4C87-A05E-C6F34B830D62}" destId="{00AFE3DA-45FE-4DAF-B26D-D1C2F305B142}" srcOrd="12" destOrd="0" presId="urn:microsoft.com/office/officeart/2005/8/layout/list1"/>
    <dgm:cxn modelId="{292710A3-F8A9-4094-9E9F-B266A2AA86B8}" type="presParOf" srcId="{00AFE3DA-45FE-4DAF-B26D-D1C2F305B142}" destId="{7EF99A46-073F-4E85-8D16-CEA47F830A48}" srcOrd="0" destOrd="0" presId="urn:microsoft.com/office/officeart/2005/8/layout/list1"/>
    <dgm:cxn modelId="{88AD4811-AE09-408A-8796-FB494A038BD3}" type="presParOf" srcId="{00AFE3DA-45FE-4DAF-B26D-D1C2F305B142}" destId="{841D3F33-6020-47E0-8B8E-7DBE818318A4}" srcOrd="1" destOrd="0" presId="urn:microsoft.com/office/officeart/2005/8/layout/list1"/>
    <dgm:cxn modelId="{D699D721-7C4F-44D3-B280-2F5FD4E69416}" type="presParOf" srcId="{C9E0290A-B64E-4C87-A05E-C6F34B830D62}" destId="{520CBAAA-4811-4AF1-A9B0-101BC6E02138}" srcOrd="13" destOrd="0" presId="urn:microsoft.com/office/officeart/2005/8/layout/list1"/>
    <dgm:cxn modelId="{E0A8351B-987C-4416-8824-E33C06D8C82F}" type="presParOf" srcId="{C9E0290A-B64E-4C87-A05E-C6F34B830D62}" destId="{CA944455-7D28-4D0E-9779-B18D768BCADE}" srcOrd="14" destOrd="0" presId="urn:microsoft.com/office/officeart/2005/8/layout/list1"/>
    <dgm:cxn modelId="{4D91F6D6-65D9-40A2-BE60-27ADD6D037FB}" type="presParOf" srcId="{C9E0290A-B64E-4C87-A05E-C6F34B830D62}" destId="{ECB10DDE-2298-44B3-85CC-2A2455CC1D5A}" srcOrd="15" destOrd="0" presId="urn:microsoft.com/office/officeart/2005/8/layout/list1"/>
    <dgm:cxn modelId="{04BC0B71-67DD-4BDA-B99E-2964E0B0CCF1}" type="presParOf" srcId="{C9E0290A-B64E-4C87-A05E-C6F34B830D62}" destId="{21B354CF-CE05-4B57-9122-F166D1E2E858}" srcOrd="16" destOrd="0" presId="urn:microsoft.com/office/officeart/2005/8/layout/list1"/>
    <dgm:cxn modelId="{1C6ABEEC-7B68-42A5-9933-1B1A5B2E1AC8}" type="presParOf" srcId="{21B354CF-CE05-4B57-9122-F166D1E2E858}" destId="{CB944ED9-4F12-4987-B076-C1D64B4F8917}" srcOrd="0" destOrd="0" presId="urn:microsoft.com/office/officeart/2005/8/layout/list1"/>
    <dgm:cxn modelId="{D884512F-3640-490F-8120-DD5C2CCFD5B9}" type="presParOf" srcId="{21B354CF-CE05-4B57-9122-F166D1E2E858}" destId="{29DA1326-7CE4-4501-8399-1F6CBB95E872}" srcOrd="1" destOrd="0" presId="urn:microsoft.com/office/officeart/2005/8/layout/list1"/>
    <dgm:cxn modelId="{54164C44-7AF6-4359-875B-EC6BEEC4CCCC}" type="presParOf" srcId="{C9E0290A-B64E-4C87-A05E-C6F34B830D62}" destId="{48C52AC9-E63E-4D3D-81F6-AD4E18CAE246}" srcOrd="17" destOrd="0" presId="urn:microsoft.com/office/officeart/2005/8/layout/list1"/>
    <dgm:cxn modelId="{D99C883C-5BA8-4714-AAFF-ED98CD4C412B}" type="presParOf" srcId="{C9E0290A-B64E-4C87-A05E-C6F34B830D62}" destId="{07B8E6E0-757E-4E96-996A-06BE3252CD0C}" srcOrd="18" destOrd="0" presId="urn:microsoft.com/office/officeart/2005/8/layout/list1"/>
    <dgm:cxn modelId="{DB6FE86D-D944-47FF-AA71-F23196931077}" type="presParOf" srcId="{C9E0290A-B64E-4C87-A05E-C6F34B830D62}" destId="{F26F7FF5-3C88-45E4-B3D8-C2A2317F4757}" srcOrd="19" destOrd="0" presId="urn:microsoft.com/office/officeart/2005/8/layout/list1"/>
    <dgm:cxn modelId="{0FFB41A7-F3E3-40A1-923A-05059E134320}" type="presParOf" srcId="{C9E0290A-B64E-4C87-A05E-C6F34B830D62}" destId="{666046C6-25F2-4621-BE07-860B01BDD979}" srcOrd="20" destOrd="0" presId="urn:microsoft.com/office/officeart/2005/8/layout/list1"/>
    <dgm:cxn modelId="{84E17683-14E0-40D9-8049-27A49E813B02}" type="presParOf" srcId="{666046C6-25F2-4621-BE07-860B01BDD979}" destId="{FF6C43D1-E210-4B73-8CE2-83BD1FCC5632}" srcOrd="0" destOrd="0" presId="urn:microsoft.com/office/officeart/2005/8/layout/list1"/>
    <dgm:cxn modelId="{0D5B0A5C-843D-423F-B07B-BF7DDEC3185D}" type="presParOf" srcId="{666046C6-25F2-4621-BE07-860B01BDD979}" destId="{CFC3E5BF-25DA-4BDF-BCDC-C71EC5471111}" srcOrd="1" destOrd="0" presId="urn:microsoft.com/office/officeart/2005/8/layout/list1"/>
    <dgm:cxn modelId="{3101AE6A-F466-448C-B0A5-C32A4A0958A1}" type="presParOf" srcId="{C9E0290A-B64E-4C87-A05E-C6F34B830D62}" destId="{53C3EFB1-E1BE-4818-877B-9894FD2D8AE5}" srcOrd="21" destOrd="0" presId="urn:microsoft.com/office/officeart/2005/8/layout/list1"/>
    <dgm:cxn modelId="{93E2B1EB-13A7-4E6F-B05A-33BD659E2AD6}" type="presParOf" srcId="{C9E0290A-B64E-4C87-A05E-C6F34B830D62}" destId="{D8988D20-C5CF-45B7-BFA9-6FAE230E3F6D}" srcOrd="22" destOrd="0" presId="urn:microsoft.com/office/officeart/2005/8/layout/list1"/>
    <dgm:cxn modelId="{306246FF-3173-432A-9811-B14F9368325D}" type="presParOf" srcId="{C9E0290A-B64E-4C87-A05E-C6F34B830D62}" destId="{62D1A8CB-2F8D-4C50-8B75-C58B60392B19}" srcOrd="23" destOrd="0" presId="urn:microsoft.com/office/officeart/2005/8/layout/list1"/>
    <dgm:cxn modelId="{8BC95712-9065-4155-9AF9-3493E8713F0E}" type="presParOf" srcId="{C9E0290A-B64E-4C87-A05E-C6F34B830D62}" destId="{101C85EC-A524-4AB4-8E71-19C6CF829AEC}" srcOrd="24" destOrd="0" presId="urn:microsoft.com/office/officeart/2005/8/layout/list1"/>
    <dgm:cxn modelId="{7DB9D7FA-5D12-4144-8995-38EF731B2C00}" type="presParOf" srcId="{101C85EC-A524-4AB4-8E71-19C6CF829AEC}" destId="{BAEBFCF6-A0A2-4215-A85C-68F0A6D9C5F8}" srcOrd="0" destOrd="0" presId="urn:microsoft.com/office/officeart/2005/8/layout/list1"/>
    <dgm:cxn modelId="{06951C03-311C-4AC9-A15B-7FA4FD062C23}" type="presParOf" srcId="{101C85EC-A524-4AB4-8E71-19C6CF829AEC}" destId="{27AFFCDA-C5C7-48E7-B498-5DD8315DC3CA}" srcOrd="1" destOrd="0" presId="urn:microsoft.com/office/officeart/2005/8/layout/list1"/>
    <dgm:cxn modelId="{B48831B3-3BF3-4872-BD9D-5380B785083C}" type="presParOf" srcId="{C9E0290A-B64E-4C87-A05E-C6F34B830D62}" destId="{4B0E22C5-9946-4C0B-938D-7851E08FB7C8}" srcOrd="25" destOrd="0" presId="urn:microsoft.com/office/officeart/2005/8/layout/list1"/>
    <dgm:cxn modelId="{0B71589F-F555-4167-8779-21F008537DCE}" type="presParOf" srcId="{C9E0290A-B64E-4C87-A05E-C6F34B830D62}" destId="{72388617-D6F9-4282-B5B4-151BB646899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CED7-2E28-4356-92BD-248EEDAEF98F}">
      <dsp:nvSpPr>
        <dsp:cNvPr id="0" name=""/>
        <dsp:cNvSpPr/>
      </dsp:nvSpPr>
      <dsp:spPr>
        <a:xfrm>
          <a:off x="0" y="34903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C28D5-0517-41DF-AABC-A21D42E5A747}">
      <dsp:nvSpPr>
        <dsp:cNvPr id="0" name=""/>
        <dsp:cNvSpPr/>
      </dsp:nvSpPr>
      <dsp:spPr>
        <a:xfrm>
          <a:off x="525780" y="11287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Koordination und Organisation</a:t>
          </a:r>
        </a:p>
      </dsp:txBody>
      <dsp:txXfrm>
        <a:off x="548837" y="135928"/>
        <a:ext cx="7314806" cy="426206"/>
      </dsp:txXfrm>
    </dsp:sp>
    <dsp:sp modelId="{D063BCBE-2C2F-4FCA-A2F3-72A0C0295BF1}">
      <dsp:nvSpPr>
        <dsp:cNvPr id="0" name=""/>
        <dsp:cNvSpPr/>
      </dsp:nvSpPr>
      <dsp:spPr>
        <a:xfrm>
          <a:off x="0" y="107479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DC768-560A-4582-B250-6E48EDABB032}">
      <dsp:nvSpPr>
        <dsp:cNvPr id="0" name=""/>
        <dsp:cNvSpPr/>
      </dsp:nvSpPr>
      <dsp:spPr>
        <a:xfrm>
          <a:off x="525780" y="83863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Etablierung der Methode</a:t>
          </a:r>
        </a:p>
      </dsp:txBody>
      <dsp:txXfrm>
        <a:off x="548837" y="861688"/>
        <a:ext cx="7314806" cy="426206"/>
      </dsp:txXfrm>
    </dsp:sp>
    <dsp:sp modelId="{4AF834E9-5A6A-4415-92FF-6AF49E1459DA}">
      <dsp:nvSpPr>
        <dsp:cNvPr id="0" name=""/>
        <dsp:cNvSpPr/>
      </dsp:nvSpPr>
      <dsp:spPr>
        <a:xfrm>
          <a:off x="0" y="180055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C2028-220F-4069-AE7B-577053B60DEF}">
      <dsp:nvSpPr>
        <dsp:cNvPr id="0" name=""/>
        <dsp:cNvSpPr/>
      </dsp:nvSpPr>
      <dsp:spPr>
        <a:xfrm>
          <a:off x="525780" y="156439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Datenerfassung und -aufbereitung</a:t>
          </a:r>
        </a:p>
      </dsp:txBody>
      <dsp:txXfrm>
        <a:off x="548837" y="1587448"/>
        <a:ext cx="7314806" cy="426206"/>
      </dsp:txXfrm>
    </dsp:sp>
    <dsp:sp modelId="{CA944455-7D28-4D0E-9779-B18D768BCADE}">
      <dsp:nvSpPr>
        <dsp:cNvPr id="0" name=""/>
        <dsp:cNvSpPr/>
      </dsp:nvSpPr>
      <dsp:spPr>
        <a:xfrm>
          <a:off x="0" y="252631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D3F33-6020-47E0-8B8E-7DBE818318A4}">
      <dsp:nvSpPr>
        <dsp:cNvPr id="0" name=""/>
        <dsp:cNvSpPr/>
      </dsp:nvSpPr>
      <dsp:spPr>
        <a:xfrm>
          <a:off x="525780" y="229015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Datenauswertung</a:t>
          </a:r>
        </a:p>
      </dsp:txBody>
      <dsp:txXfrm>
        <a:off x="548837" y="2313208"/>
        <a:ext cx="7314806" cy="426206"/>
      </dsp:txXfrm>
    </dsp:sp>
    <dsp:sp modelId="{07B8E6E0-757E-4E96-996A-06BE3252CD0C}">
      <dsp:nvSpPr>
        <dsp:cNvPr id="0" name=""/>
        <dsp:cNvSpPr/>
      </dsp:nvSpPr>
      <dsp:spPr>
        <a:xfrm>
          <a:off x="0" y="325207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A1326-7CE4-4501-8399-1F6CBB95E872}">
      <dsp:nvSpPr>
        <dsp:cNvPr id="0" name=""/>
        <dsp:cNvSpPr/>
      </dsp:nvSpPr>
      <dsp:spPr>
        <a:xfrm>
          <a:off x="525780" y="301591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Managementempfehlungen</a:t>
          </a:r>
        </a:p>
      </dsp:txBody>
      <dsp:txXfrm>
        <a:off x="548837" y="3038968"/>
        <a:ext cx="7314806" cy="426206"/>
      </dsp:txXfrm>
    </dsp:sp>
    <dsp:sp modelId="{D8988D20-C5CF-45B7-BFA9-6FAE230E3F6D}">
      <dsp:nvSpPr>
        <dsp:cNvPr id="0" name=""/>
        <dsp:cNvSpPr/>
      </dsp:nvSpPr>
      <dsp:spPr>
        <a:xfrm>
          <a:off x="0" y="397783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E5BF-25DA-4BDF-BCDC-C71EC5471111}">
      <dsp:nvSpPr>
        <dsp:cNvPr id="0" name=""/>
        <dsp:cNvSpPr/>
      </dsp:nvSpPr>
      <dsp:spPr>
        <a:xfrm>
          <a:off x="525780" y="374167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Planung und Kalkulation zur möglichen Verstetigung</a:t>
          </a:r>
        </a:p>
      </dsp:txBody>
      <dsp:txXfrm>
        <a:off x="548837" y="3764728"/>
        <a:ext cx="7314806" cy="426206"/>
      </dsp:txXfrm>
    </dsp:sp>
    <dsp:sp modelId="{72388617-D6F9-4282-B5B4-151BB646899C}">
      <dsp:nvSpPr>
        <dsp:cNvPr id="0" name=""/>
        <dsp:cNvSpPr/>
      </dsp:nvSpPr>
      <dsp:spPr>
        <a:xfrm>
          <a:off x="0" y="470359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34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FFCDA-C5C7-48E7-B498-5DD8315DC3CA}">
      <dsp:nvSpPr>
        <dsp:cNvPr id="0" name=""/>
        <dsp:cNvSpPr/>
      </dsp:nvSpPr>
      <dsp:spPr>
        <a:xfrm>
          <a:off x="525780" y="4467431"/>
          <a:ext cx="7360920" cy="472320"/>
        </a:xfrm>
        <a:prstGeom prst="roundRect">
          <a:avLst/>
        </a:prstGeom>
        <a:solidFill>
          <a:srgbClr val="8340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  <a:latin typeface="Tahoma"/>
              <a:ea typeface="Tahoma"/>
              <a:cs typeface="Tahoma"/>
            </a:rPr>
            <a:t>Kommunikation und Öffentlichkeitsarbeit</a:t>
          </a:r>
        </a:p>
      </dsp:txBody>
      <dsp:txXfrm>
        <a:off x="548837" y="4490488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14E3-0D83-4A55-82B5-E7B2408E6B9F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F0F-AB25-4C13-A48B-E2FBC7E5C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1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84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B697-54C8-4F95-3CE3-C58D4806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C0B383-5759-83B6-6DAF-458C5CAD3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F11D12-C3CE-55D2-0DFB-53FC2850B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026CD5-3ED8-E5CE-C6B9-865E35F47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84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93C1-DD12-303F-6B07-61D32DA3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125EDF-0F51-7DD6-8402-E3D459FCB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CCDDCE-06A8-B022-2C99-BC885C50F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505E6B-225A-A147-9E37-2C198939E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22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1E88-314A-708D-1EC2-CD0F76DE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261BDE-16A9-8AF1-13E0-0CAB44839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7F7C4E-CBDB-61E2-376D-FC6C164A0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384D4-DCA4-B523-1229-FB608A9D7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4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9916F-87E4-E8CE-B8F4-AA11248D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958C76-16AD-50DC-B999-1A5C251DC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747958-2E52-BE7F-9666-D3F349345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E85650-ABE3-DF93-40BC-0BCF26B78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5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Wer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kann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vorstellen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einer</a:t>
            </a:r>
            <a:r>
              <a:rPr lang="en-US" dirty="0">
                <a:ea typeface="Calibri"/>
                <a:cs typeface="Calibri"/>
              </a:rPr>
              <a:t> PAG die </a:t>
            </a:r>
            <a:r>
              <a:rPr lang="en-US" dirty="0" err="1">
                <a:ea typeface="Calibri"/>
                <a:cs typeface="Calibri"/>
              </a:rPr>
              <a:t>Nationalparke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vertreten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3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9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63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47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E493-605D-FE6D-C8B6-57048C721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35CAE85-386A-BD25-DDBB-974CC87FD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59D4F8-55DD-6442-EEE9-AC638621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BDE31-4BC1-05E0-412E-920CFBD4D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80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65746-1B57-A275-54ED-762A5ABB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C3D5FD-B37A-E01A-721E-D79E9B477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69277F-794E-78A7-03E2-539EDF1BD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0B2CE0-917A-98B5-0CE9-F3DF4648E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8702-4511-E285-BF37-7DDB2AA4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85C397-9ECC-D385-04A3-82031902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4D732F-9F42-6124-6B73-7D24B0F1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EBC7D-3EA1-9466-B49F-76BC8F75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76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882E-69D3-6B01-02EC-727A846B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45B455-9A18-FDEA-2B08-0DE3FC14C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2AA457-D281-BE97-8222-6D4E1E9F0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B22040-EB89-4670-1225-1AD92BFA5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69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9A419-9F69-22B5-9CD3-F26F13C8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68AF4E-234A-8290-0FB7-9FCC12512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EF2FE5-86F6-B2E3-6401-2B78618BF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40A700-8AE7-4813-7BB5-3DA911015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6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elfolie-Unten-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005064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5535064"/>
            <a:ext cx="8424862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864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-unteres-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437112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768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8F005EDB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Landschaft, draußen, Gras, Himmel enthält.&#10;&#10;Beschreibung automatisch generiert.">
            <a:extLst>
              <a:ext uri="{FF2B5EF4-FFF2-40B4-BE49-F238E27FC236}">
                <a16:creationId xmlns:a16="http://schemas.microsoft.com/office/drawing/2014/main" id="{89E0D440-DD45-4B77-AC75-09FC33D24C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47664"/>
            <a:ext cx="12192000" cy="6858000"/>
          </a:xfrm>
          <a:prstGeom prst="rect">
            <a:avLst/>
          </a:prstGeo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269A5683-7A72-45BF-93D8-37660304C42E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772E61-B138-6247-A4A3-27E1E7B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>
                <a:latin typeface="FS Me"/>
                <a:ea typeface="Tahoma"/>
                <a:cs typeface="Tahoma"/>
              </a:rPr>
              <a:t>KI-Nationalpark</a:t>
            </a:r>
          </a:p>
        </p:txBody>
      </p:sp>
      <p:sp>
        <p:nvSpPr>
          <p:cNvPr id="51" name="Untertitel 50">
            <a:extLst>
              <a:ext uri="{FF2B5EF4-FFF2-40B4-BE49-F238E27FC236}">
                <a16:creationId xmlns:a16="http://schemas.microsoft.com/office/drawing/2014/main" id="{D5EF45B4-29F5-514D-A807-57B40CF4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5534501"/>
            <a:ext cx="8279659" cy="2880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>
                <a:latin typeface="FS Me"/>
                <a:ea typeface="Tahoma"/>
                <a:cs typeface="Tahoma"/>
              </a:rPr>
              <a:t>Besprechung mit allen beteiligten Nationalparken - 17.06.2025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AED941-9788-45D1-97DD-3FC806491E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10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AF38C-0DE8-6DB6-8B5B-3341AD4C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5EA15-5477-AF64-58A8-AA6F8A9B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Technik &amp; Versand</a:t>
            </a:r>
            <a:endParaRPr lang="de-DE" sz="1600" b="1">
              <a:latin typeface="Tahoma"/>
              <a:ea typeface="Tahoma"/>
              <a:cs typeface="Tahom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17F2D-F73F-13B2-D837-D661A71E2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5267439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Technik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Sobald die Bewilligung vorliegt geht alles in die Bestellung!</a:t>
            </a:r>
            <a:r>
              <a:rPr lang="de-DE" sz="15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Wir bestellen: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Audiologger: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Audiomoth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// </a:t>
            </a:r>
            <a:r>
              <a:rPr lang="de-DE" sz="1800">
                <a:solidFill>
                  <a:srgbClr val="000000"/>
                </a:solidFill>
                <a:latin typeface="Tahoma"/>
                <a:ea typeface="+mn-lt"/>
                <a:cs typeface="+mn-lt"/>
              </a:rPr>
              <a:t>Song Meter Micro 2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+mn-lt"/>
                <a:cs typeface="+mn-lt"/>
              </a:rPr>
              <a:t>Kamera: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+mn-lt"/>
                <a:cs typeface="+mn-lt"/>
              </a:rPr>
              <a:t>Bolyguard</a:t>
            </a:r>
            <a:r>
              <a:rPr lang="de-DE" sz="1800">
                <a:solidFill>
                  <a:srgbClr val="000000"/>
                </a:solidFill>
                <a:latin typeface="Tahoma"/>
                <a:ea typeface="+mn-lt"/>
                <a:cs typeface="+mn-lt"/>
              </a:rPr>
              <a:t> SG2060-T</a:t>
            </a:r>
            <a:endParaRPr lang="de-DE" sz="1800">
              <a:latin typeface="Tahoma"/>
              <a:ea typeface="Tahoma"/>
              <a:cs typeface="Tahom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Kilmalogger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+mn-lt"/>
                <a:cs typeface="+mn-lt"/>
              </a:rPr>
              <a:t>Tomst</a:t>
            </a:r>
            <a:r>
              <a:rPr lang="de-DE" sz="1800">
                <a:solidFill>
                  <a:srgbClr val="000000"/>
                </a:solidFill>
                <a:latin typeface="Tahoma"/>
                <a:ea typeface="+mn-lt"/>
                <a:cs typeface="+mn-lt"/>
              </a:rPr>
              <a:t> TMS-4 Standard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SD-Karten für Kamera: 32 GB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Sandisk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SD-Karten Audio: 64 GB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Sandisk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micro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Externe Festplatten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Silicagel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Batterien für Audiologger und Kameras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Smartphone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rgbClr val="000000"/>
              </a:solidFill>
              <a:latin typeface="Apto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BCE642-FE80-D3E2-EED6-FE385695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34"/>
            <a:ext cx="5469467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Versand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Sobald die Technik bei NNL eingegangen ist werden Päckchen für alle Parke fertig gestellt und versendet!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FF0000"/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7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E2964-0733-6CAF-ED81-C850403E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8*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AD717E-1879-5043-5031-4EC4EEB6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12" y="259363"/>
            <a:ext cx="9908363" cy="758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Technik &amp; Versand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1042B4EA-2EC7-5948-E25C-E024C73400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132625"/>
              </p:ext>
            </p:extLst>
          </p:nvPr>
        </p:nvGraphicFramePr>
        <p:xfrm>
          <a:off x="769055" y="1037166"/>
          <a:ext cx="10636847" cy="493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602">
                  <a:extLst>
                    <a:ext uri="{9D8B030D-6E8A-4147-A177-3AD203B41FA5}">
                      <a16:colId xmlns:a16="http://schemas.microsoft.com/office/drawing/2014/main" val="2053788294"/>
                    </a:ext>
                  </a:extLst>
                </a:gridCol>
                <a:gridCol w="1065176">
                  <a:extLst>
                    <a:ext uri="{9D8B030D-6E8A-4147-A177-3AD203B41FA5}">
                      <a16:colId xmlns:a16="http://schemas.microsoft.com/office/drawing/2014/main" val="3798451816"/>
                    </a:ext>
                  </a:extLst>
                </a:gridCol>
                <a:gridCol w="1385453">
                  <a:extLst>
                    <a:ext uri="{9D8B030D-6E8A-4147-A177-3AD203B41FA5}">
                      <a16:colId xmlns:a16="http://schemas.microsoft.com/office/drawing/2014/main" val="3675225483"/>
                    </a:ext>
                  </a:extLst>
                </a:gridCol>
                <a:gridCol w="1125680">
                  <a:extLst>
                    <a:ext uri="{9D8B030D-6E8A-4147-A177-3AD203B41FA5}">
                      <a16:colId xmlns:a16="http://schemas.microsoft.com/office/drawing/2014/main" val="2096358802"/>
                    </a:ext>
                  </a:extLst>
                </a:gridCol>
                <a:gridCol w="1683710">
                  <a:extLst>
                    <a:ext uri="{9D8B030D-6E8A-4147-A177-3AD203B41FA5}">
                      <a16:colId xmlns:a16="http://schemas.microsoft.com/office/drawing/2014/main" val="3480127022"/>
                    </a:ext>
                  </a:extLst>
                </a:gridCol>
                <a:gridCol w="1645226">
                  <a:extLst>
                    <a:ext uri="{9D8B030D-6E8A-4147-A177-3AD203B41FA5}">
                      <a16:colId xmlns:a16="http://schemas.microsoft.com/office/drawing/2014/main" val="790296279"/>
                    </a:ext>
                  </a:extLst>
                </a:gridCol>
              </a:tblGrid>
              <a:tr h="355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Nationalpark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Kameras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Klimalogger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Akustik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SD Karten 32 GB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SD Karte 64 GB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12216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Bayerischer Wald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24492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Eifel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32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60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120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12142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Hunsrück-Hochwald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35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80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952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Kellerwald-Edersee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41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80 </a:t>
                      </a:r>
                      <a:r>
                        <a:rPr lang="de-DE" sz="1200" dirty="0"/>
                        <a:t>(40 Selbstzahler)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80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67926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Nieders. Wattenmeer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50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25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52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100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104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1259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Unteres Odertal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80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043189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effectLst/>
                        </a:rPr>
                        <a:t>Wildnisgebiete</a:t>
                      </a:r>
                      <a:r>
                        <a:rPr lang="de-DE" sz="1600">
                          <a:effectLst/>
                        </a:rPr>
                        <a:t> Brandenburg Jüterbog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23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12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46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46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92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863172"/>
                  </a:ext>
                </a:extLst>
              </a:tr>
              <a:tr h="355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effectLst/>
                        </a:rPr>
                        <a:t>Wildnisgebiete</a:t>
                      </a:r>
                      <a:r>
                        <a:rPr lang="de-DE" sz="1600">
                          <a:effectLst/>
                        </a:rPr>
                        <a:t> Brandenburg Lieberose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30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15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 dirty="0"/>
                        <a:t>60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40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120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294995"/>
                  </a:ext>
                </a:extLst>
              </a:tr>
              <a:tr h="355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Berchtesgaden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600"/>
                        <a:t>Nimmt mit eigenen Daten teil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19459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Hainich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600"/>
                        <a:t>Selbstzahler</a:t>
                      </a:r>
                      <a:endParaRPr lang="de-DE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>
                        <a:effectLst/>
                      </a:endParaRP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/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324610"/>
                  </a:ext>
                </a:extLst>
              </a:tr>
              <a:tr h="2790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Harz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32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265652"/>
                  </a:ext>
                </a:extLst>
              </a:tr>
              <a:tr h="2790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Sächsische Schweiz</a:t>
                      </a:r>
                      <a:endParaRPr lang="de-DE"/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 dirty="0"/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de-DE" sz="1600" dirty="0"/>
                        <a:t>33</a:t>
                      </a:r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 dirty="0"/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/>
                    </a:p>
                  </a:txBody>
                  <a:tcPr marL="39704" marR="39704" marT="19851" marB="19851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6727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Müritz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26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707521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Schwarzwald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30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0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332899"/>
                  </a:ext>
                </a:extLst>
              </a:tr>
              <a:tr h="2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effectLst/>
                        </a:rPr>
                        <a:t>Vorpommersche Boddenlandschaft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56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26</a:t>
                      </a:r>
                    </a:p>
                  </a:txBody>
                  <a:tcPr marL="39704" marR="39704" marT="19852" marB="198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 dirty="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600"/>
                        <a:t>112</a:t>
                      </a:r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 dirty="0"/>
                    </a:p>
                  </a:txBody>
                  <a:tcPr marL="39704" marR="39704" marT="19852" marB="19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2035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A5360DD2-0005-8228-B690-57358D953909}"/>
              </a:ext>
            </a:extLst>
          </p:cNvPr>
          <p:cNvSpPr txBox="1"/>
          <p:nvPr/>
        </p:nvSpPr>
        <p:spPr>
          <a:xfrm>
            <a:off x="770162" y="6003258"/>
            <a:ext cx="96223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Außerdem werden ausreichend Batterien und Silikagel versandt</a:t>
            </a:r>
          </a:p>
          <a:p>
            <a:r>
              <a:rPr lang="de-DE" i="1"/>
              <a:t>Die Technik kann nach Projektende in den Parkverwaltungen verbleiben!</a:t>
            </a:r>
          </a:p>
        </p:txBody>
      </p:sp>
    </p:spTree>
    <p:extLst>
      <p:ext uri="{BB962C8B-B14F-4D97-AF65-F5344CB8AC3E}">
        <p14:creationId xmlns:p14="http://schemas.microsoft.com/office/powerpoint/2010/main" val="24378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2A38-B7A0-8332-57D1-BA23D6B1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11"/>
            <a:ext cx="10515600" cy="1325563"/>
          </a:xfrm>
        </p:spPr>
        <p:txBody>
          <a:bodyPr/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Technik – wer braucht zusätzlich?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70305-181C-49F7-F2F8-71136AD2E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084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Material zur Ausbringung (Pauschalbudget 11.000€), z.B.</a:t>
            </a:r>
            <a:endParaRPr lang="de-DE" sz="1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6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Spanngurte zum Befestigen der Kamerafallen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Sicherungsdrähte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Schlösser zum Sichern der Kameras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 Gebieten, in denen kein Wald vorhanden ist, werden Pfosten zur Befestigung der Kameras benötigt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endParaRPr lang="de-DE" sz="16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</a:pPr>
            <a:endParaRPr lang="de-DE" sz="1600" b="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>
                <a:solidFill>
                  <a:srgbClr val="83406F"/>
                </a:solidFill>
                <a:latin typeface="Tahoma"/>
                <a:ea typeface="Tahoma"/>
                <a:cs typeface="Tahoma"/>
              </a:rPr>
              <a:t>Bitte kalkulieren wie viel gebraucht, dann selber besorgen und Rechnungsstellung an NNL e.V.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de-DE" sz="16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81B063-6346-FF8A-D2D5-942B07221F30}"/>
              </a:ext>
            </a:extLst>
          </p:cNvPr>
          <p:cNvSpPr txBox="1">
            <a:spLocks/>
          </p:cNvSpPr>
          <p:nvPr/>
        </p:nvSpPr>
        <p:spPr>
          <a:xfrm>
            <a:off x="6246989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Mobiltelefone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Android für Akustikmonitoring für die Wartung der Mikrofone. Eingeplant sind 3 Geräte pro Gebiet mit Akustikmonitoring</a:t>
            </a:r>
            <a:endParaRPr lang="de-DE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7030A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83406F"/>
                </a:solidFill>
                <a:latin typeface="Tahoma"/>
                <a:ea typeface="Tahoma"/>
                <a:cs typeface="Tahoma"/>
              </a:rPr>
              <a:t>Bitte Bescheid geben, wenn kein Bedarf / Mehrbedarf</a:t>
            </a:r>
            <a:endParaRPr lang="de-DE" b="1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Externe Festplatten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; 2 TB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 begrenzte Anzahl (10 Stück) einkalkuliert</a:t>
            </a:r>
            <a:endParaRPr lang="de-DE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83406F"/>
                </a:solidFill>
                <a:latin typeface="Tahoma"/>
                <a:ea typeface="Tahoma"/>
                <a:cs typeface="Tahoma"/>
              </a:rPr>
              <a:t>Bitte Bescheid geben, wenn dringender Bedarf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041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7672F-46FC-B4C3-642E-5BE6DB5D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64FD9-5573-51E3-8695-5785F682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Datenkauf 2026 – </a:t>
            </a:r>
            <a:br>
              <a:rPr lang="de-DE" sz="3200" b="1">
                <a:latin typeface="Tahoma"/>
                <a:ea typeface="Tahoma"/>
                <a:cs typeface="Tahoma"/>
              </a:rPr>
            </a:br>
            <a:r>
              <a:rPr lang="de-DE" sz="3200" b="1">
                <a:latin typeface="Tahoma"/>
                <a:ea typeface="Tahoma"/>
                <a:cs typeface="Tahoma"/>
              </a:rPr>
              <a:t>Besuchende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C2F50-9428-B45F-0BB2-EE8BBD79F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4921790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Im Rahmen des Projektes werden wir eine Analyse der Mobilfunk-Geolocation-Daten für alle Nationalparke und beteiligten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Wildnisgebiete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in Auftrag geben.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Dafür werden die </a:t>
            </a:r>
            <a:r>
              <a:rPr lang="de-DE" sz="1800" err="1">
                <a:latin typeface="Tahoma"/>
                <a:ea typeface="Tahoma"/>
                <a:cs typeface="Tahoma"/>
              </a:rPr>
              <a:t>Geo</a:t>
            </a:r>
            <a:r>
              <a:rPr lang="de-DE" sz="1800">
                <a:latin typeface="Tahoma"/>
                <a:ea typeface="Tahoma"/>
                <a:cs typeface="Tahoma"/>
              </a:rPr>
              <a:t> Locations für das Jahr 2025 auf 100x100m Raster ausgewertet nach: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Tageszeit (morgens, mittags, abends, nachts)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Wochentag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Verweildauer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</p:txBody>
      </p:sp>
      <p:pic>
        <p:nvPicPr>
          <p:cNvPr id="6" name="Inhaltsplatzhalter 3" descr="Ein Bild, das Säugetier, Schwein, Gelände, draußen enthält.&#10;&#10;Beschreibung automatisch generiert.">
            <a:extLst>
              <a:ext uri="{FF2B5EF4-FFF2-40B4-BE49-F238E27FC236}">
                <a16:creationId xmlns:a16="http://schemas.microsoft.com/office/drawing/2014/main" id="{D5F4778F-F694-73C1-2432-03A0840B3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5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DA4BF-819F-E29B-F77F-92396415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in Bild, das draußen, Pflanze, Baum, Landschaft enthält.&#10;&#10;KI-generierte Inhalte können fehlerhaft sein.">
            <a:extLst>
              <a:ext uri="{FF2B5EF4-FFF2-40B4-BE49-F238E27FC236}">
                <a16:creationId xmlns:a16="http://schemas.microsoft.com/office/drawing/2014/main" id="{4E16EB5F-37CC-473D-4223-826D078275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/>
          <a:stretch>
            <a:fillRect/>
          </a:stretch>
        </p:blipFill>
        <p:spPr>
          <a:xfrm>
            <a:off x="751" y="-5260"/>
            <a:ext cx="12192012" cy="5828796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9CE8D2BA-A1A2-83D6-36ED-A4F816B22558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FBE7FF-3786-4018-A353-6EED9B72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>
                <a:latin typeface="FS Me"/>
                <a:ea typeface="Tahoma"/>
                <a:cs typeface="Tahoma"/>
              </a:rPr>
              <a:t>Fotofallen</a:t>
            </a:r>
            <a:endParaRPr lang="de-DE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7CDE8-E23C-EE5E-263A-65F9752B8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66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717A4-B139-DFCC-C33C-E56856B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53" y="-138570"/>
            <a:ext cx="10515600" cy="1325563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pic>
        <p:nvPicPr>
          <p:cNvPr id="5" name="Grafik 4" descr="Ein Bild, das Text, Karte, Atlas enthält.&#10;&#10;Beschreibung automatisch generiert.">
            <a:extLst>
              <a:ext uri="{FF2B5EF4-FFF2-40B4-BE49-F238E27FC236}">
                <a16:creationId xmlns:a16="http://schemas.microsoft.com/office/drawing/2014/main" id="{C19CA511-DDDC-DBEB-2F3D-8D5EC1239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141" y="1054046"/>
            <a:ext cx="8141615" cy="5524823"/>
          </a:xfrm>
          <a:prstGeom prst="rect">
            <a:avLst/>
          </a:prstGeom>
          <a:ln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2A95C6B-3447-1838-670A-3FBD78B93C88}"/>
              </a:ext>
            </a:extLst>
          </p:cNvPr>
          <p:cNvSpPr/>
          <p:nvPr/>
        </p:nvSpPr>
        <p:spPr>
          <a:xfrm>
            <a:off x="4146550" y="1822449"/>
            <a:ext cx="941916" cy="6455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5A3BC70-E3D3-FA02-72B2-05AF98973741}"/>
              </a:ext>
            </a:extLst>
          </p:cNvPr>
          <p:cNvSpPr/>
          <p:nvPr/>
        </p:nvSpPr>
        <p:spPr>
          <a:xfrm>
            <a:off x="7164445" y="2220382"/>
            <a:ext cx="438621" cy="6879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533D5D0-12B2-4749-C6B1-88F9546706D6}"/>
              </a:ext>
            </a:extLst>
          </p:cNvPr>
          <p:cNvSpPr/>
          <p:nvPr/>
        </p:nvSpPr>
        <p:spPr>
          <a:xfrm>
            <a:off x="6785327" y="3080690"/>
            <a:ext cx="208140" cy="2222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5CBEEC-5FAC-6920-5604-69C6400E8551}"/>
              </a:ext>
            </a:extLst>
          </p:cNvPr>
          <p:cNvSpPr/>
          <p:nvPr/>
        </p:nvSpPr>
        <p:spPr>
          <a:xfrm>
            <a:off x="7161623" y="3155950"/>
            <a:ext cx="208140" cy="2222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66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eihnachtsbaum, Geburtstagstorte, Pflanze, Baum enthält.&#10;&#10;Beschreibung automatisch generiert.">
            <a:extLst>
              <a:ext uri="{FF2B5EF4-FFF2-40B4-BE49-F238E27FC236}">
                <a16:creationId xmlns:a16="http://schemas.microsoft.com/office/drawing/2014/main" id="{0AAC47A8-1B49-BF08-DC8D-1F5BDA011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107" y="3163782"/>
            <a:ext cx="4325217" cy="249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2717A4-B139-DFCC-C33C-E56856B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1" y="170812"/>
            <a:ext cx="10515600" cy="712005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pic>
        <p:nvPicPr>
          <p:cNvPr id="4" name="Grafik 3" descr="Ein Bild, das Text, Diagramm, Screenshot, Karte enthält.&#10;&#10;Beschreibung automatisch generiert.">
            <a:extLst>
              <a:ext uri="{FF2B5EF4-FFF2-40B4-BE49-F238E27FC236}">
                <a16:creationId xmlns:a16="http://schemas.microsoft.com/office/drawing/2014/main" id="{F5ADBDA6-9B62-D415-84E9-34E4EB236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6" y="1370659"/>
            <a:ext cx="6744606" cy="4846240"/>
          </a:xfrm>
          <a:prstGeom prst="rect">
            <a:avLst/>
          </a:prstGeom>
          <a:ln>
            <a:noFill/>
          </a:ln>
        </p:spPr>
      </p:pic>
      <p:pic>
        <p:nvPicPr>
          <p:cNvPr id="6" name="Grafik 5" descr="Ein Bild, das Baum, draußen, Pflanze, Gras enthält.&#10;&#10;Beschreibung automatisch generiert.">
            <a:extLst>
              <a:ext uri="{FF2B5EF4-FFF2-40B4-BE49-F238E27FC236}">
                <a16:creationId xmlns:a16="http://schemas.microsoft.com/office/drawing/2014/main" id="{D977BF99-4F9F-C946-7E8B-BE97133C8B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5917988" y="877157"/>
            <a:ext cx="1422814" cy="191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/>
          </p:cNvSpPr>
          <p:nvPr/>
        </p:nvSpPr>
        <p:spPr>
          <a:xfrm>
            <a:off x="362489" y="80812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Fotofallen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190A53-C523-E20A-AB69-547EF564EF71}"/>
              </a:ext>
            </a:extLst>
          </p:cNvPr>
          <p:cNvSpPr txBox="1">
            <a:spLocks/>
          </p:cNvSpPr>
          <p:nvPr/>
        </p:nvSpPr>
        <p:spPr>
          <a:xfrm>
            <a:off x="7438203" y="251025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Verbissaufnahmen</a:t>
            </a:r>
            <a:r>
              <a:rPr lang="de-DE" sz="2000" b="1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5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159EB-1967-37CA-5A2D-DD46A19E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1" y="223057"/>
            <a:ext cx="10515600" cy="1325563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Störungsabfrage</a:t>
            </a:r>
          </a:p>
        </p:txBody>
      </p:sp>
      <p:pic>
        <p:nvPicPr>
          <p:cNvPr id="5" name="Grafik 4" descr="Ein Bild, das Text, Screenshot, Karte, Diagramm enthält.&#10;&#10;Beschreibung automatisch generiert.">
            <a:extLst>
              <a:ext uri="{FF2B5EF4-FFF2-40B4-BE49-F238E27FC236}">
                <a16:creationId xmlns:a16="http://schemas.microsoft.com/office/drawing/2014/main" id="{C72856F2-D642-E351-F94E-4A2D8F3C7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22" y="1935864"/>
            <a:ext cx="5328049" cy="3794446"/>
          </a:xfrm>
          <a:prstGeom prst="rect">
            <a:avLst/>
          </a:prstGeom>
        </p:spPr>
      </p:pic>
      <p:pic>
        <p:nvPicPr>
          <p:cNvPr id="7" name="Grafik 6" descr="Ein Bild, das Text, Diagramm, Karte enthält.&#10;&#10;Beschreibung automatisch generiert.">
            <a:extLst>
              <a:ext uri="{FF2B5EF4-FFF2-40B4-BE49-F238E27FC236}">
                <a16:creationId xmlns:a16="http://schemas.microsoft.com/office/drawing/2014/main" id="{6BD26BA2-B15B-B9C6-AACF-BF49333F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9" y="1852736"/>
            <a:ext cx="4728740" cy="39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1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2CF9A3-CBA9-0ACB-75BC-0EF7B654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304FF-651C-FC88-050B-CF7A498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1" y="223057"/>
            <a:ext cx="10515600" cy="1325563"/>
          </a:xfrm>
        </p:spPr>
        <p:txBody>
          <a:bodyPr/>
          <a:lstStyle/>
          <a:p>
            <a:r>
              <a:rPr lang="de-DE" b="1">
                <a:latin typeface="Tahoma"/>
                <a:ea typeface="Tahoma"/>
                <a:cs typeface="Tahoma"/>
              </a:rPr>
              <a:t>Klimalogger</a:t>
            </a:r>
            <a:endParaRPr lang="de-DE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54FB5-78CA-1B89-E673-08128E74B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79" y="3424410"/>
            <a:ext cx="2751142" cy="2749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4856E-0EA4-2413-CD1E-CDF9D73A4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8055768" y="1251123"/>
            <a:ext cx="1285297" cy="4852253"/>
          </a:xfrm>
          <a:prstGeom prst="rect">
            <a:avLst/>
          </a:prstGeom>
          <a:effectLst/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9986A22-0393-0093-EFA1-A5DE4E6F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32" y="1716898"/>
            <a:ext cx="6102884" cy="21461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In allen Gebieten an 50% der Kamerastandorte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Zufällige Stichprobe der Kamerastandorte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Messen Lufttemperatur und Bodenfeuchte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Einfache Installation und Handhabung  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Sehr pflegeleicht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7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BB0EE-9D88-2F42-4AD3-F271A2A44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6A7AE-1EB2-61F4-80BD-25BDFEAB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1" y="223057"/>
            <a:ext cx="10515600" cy="1325563"/>
          </a:xfrm>
        </p:spPr>
        <p:txBody>
          <a:bodyPr/>
          <a:lstStyle/>
          <a:p>
            <a:r>
              <a:rPr lang="de-DE" b="1">
                <a:latin typeface="Tahoma"/>
                <a:ea typeface="Tahoma"/>
                <a:cs typeface="Tahoma"/>
              </a:rPr>
              <a:t>Plot Entwurf für neue Gebiete</a:t>
            </a:r>
            <a:endParaRPr lang="de-DE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0D39C2C-B7A9-3FE8-BC5D-4B25A1F3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1" y="1413934"/>
            <a:ext cx="8838739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Unteres Odertal, Wildnis Gebiete, Niedersächsisches Wattenmeer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Je mehr Plots desto besser!</a:t>
            </a: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Mindestens 50 sinnvoll, um aussage-</a:t>
            </a: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kräftige Ergebnisse zu erhalten </a:t>
            </a: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Bitte mitteilen, welche Gegenden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nicht begehbar sind (Sumpf etc.)!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AE291-2617-C552-2DBF-B7DF2A2C4D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502" y="1995848"/>
            <a:ext cx="5659499" cy="43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KI Nationalpark</a:t>
            </a:r>
            <a:br>
              <a:rPr lang="de-DE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>
                <a:latin typeface="Tahoma"/>
                <a:ea typeface="Tahoma"/>
                <a:cs typeface="Tahoma"/>
              </a:rPr>
              <a:t>eingereicht im dritten Förderaufruf KI-Leuchttürme des BMUKN mit Mitteln aus dem 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2395770"/>
            <a:ext cx="5639972" cy="4603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Rahmen der ANK Förderrichtlinie KI-Leuchttürme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Zweistufiges Verfahren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30 Monate maximale Laufzeit (Anfang Juni 2025 Ende Dez. 2027) 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Maximal drei Partner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ca. 1,7 Mio. </a:t>
            </a:r>
            <a:r>
              <a:rPr lang="de-DE" sz="1500" dirty="0">
                <a:latin typeface="Tahoma"/>
                <a:ea typeface="+mn-lt"/>
                <a:cs typeface="+mn-lt"/>
              </a:rPr>
              <a:t>€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Insgesamt sind 24 Mio. € im Topf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Stand der Dinge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u="sng" dirty="0">
                <a:latin typeface="Tahoma"/>
                <a:ea typeface="Tahoma"/>
                <a:cs typeface="Tahoma"/>
              </a:rPr>
              <a:t>Sehr</a:t>
            </a:r>
            <a:r>
              <a:rPr lang="de-DE" sz="1500" dirty="0">
                <a:latin typeface="Tahoma"/>
                <a:ea typeface="Tahoma"/>
                <a:cs typeface="Tahoma"/>
              </a:rPr>
              <a:t> aufwendiger Antragsprozess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15 Seiten Antrag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29 Seiten Nachforderungen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Wir warten momentan auf die schriftliche Bewilligung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3643" y="2397835"/>
            <a:ext cx="5228734" cy="460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Wahrscheinlich Projektstart rückwirkend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Mitte Juni 2025</a:t>
            </a:r>
            <a:endParaRPr lang="en-US" sz="1500" dirty="0"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Partner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Universität Freiburg (Fotofallen)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 err="1">
                <a:latin typeface="Tahoma"/>
                <a:ea typeface="Tahoma"/>
                <a:cs typeface="Tahoma"/>
              </a:rPr>
              <a:t>Biometrio.earth</a:t>
            </a:r>
            <a:r>
              <a:rPr lang="de-DE" sz="1500" dirty="0">
                <a:latin typeface="Tahoma"/>
                <a:ea typeface="Tahoma"/>
                <a:cs typeface="Tahoma"/>
              </a:rPr>
              <a:t> GmbH (Akustik)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Nationale Naturlandschaften e. V. (Koordination)</a:t>
            </a:r>
          </a:p>
        </p:txBody>
      </p:sp>
      <p:sp>
        <p:nvSpPr>
          <p:cNvPr id="6" name="Grafik 3">
            <a:extLst>
              <a:ext uri="{FF2B5EF4-FFF2-40B4-BE49-F238E27FC236}">
                <a16:creationId xmlns:a16="http://schemas.microsoft.com/office/drawing/2014/main" id="{67D0428F-5F8E-40F9-8789-B88AA5BFE9CE}"/>
              </a:ext>
            </a:extLst>
          </p:cNvPr>
          <p:cNvSpPr>
            <a:spLocks noChangeAspect="1"/>
          </p:cNvSpPr>
          <p:nvPr/>
        </p:nvSpPr>
        <p:spPr>
          <a:xfrm>
            <a:off x="9586187" y="285114"/>
            <a:ext cx="2510553" cy="2337095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 eaLnBrk="0" fontAlgn="base" hangingPunct="0">
              <a:lnSpc>
                <a:spcPct val="110000"/>
              </a:lnSpc>
              <a:spcAft>
                <a:spcPct val="0"/>
              </a:spcAft>
              <a:buSzPct val="90000"/>
              <a:defRPr/>
            </a:pPr>
            <a:r>
              <a:rPr lang="de-DE" sz="2000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Georgia" panose="02040502050405020303" pitchFamily="18" charset="0"/>
              </a:rPr>
              <a:t>Schriftliche Bewilligung</a:t>
            </a:r>
            <a:r>
              <a:rPr kumimoji="0" lang="de-DE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 steht noch aus!</a:t>
            </a:r>
            <a:endParaRPr kumimoji="0" lang="de-DE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63BF5C-CBAE-DA0F-801D-F0609482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0D34B-85B0-A0DF-DC3E-EE880ACD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Trainingstermine - Fotofallen</a:t>
            </a:r>
            <a:endParaRPr lang="de-DE" sz="1600" b="1">
              <a:latin typeface="Tahoma"/>
              <a:ea typeface="Tahoma"/>
              <a:cs typeface="Tahom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E1669-C4FC-3135-FDD2-60376B7F6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7769808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V.a. für neue Gebieten relevant 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Mögliche Termine: 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28. Juli – 15. August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Treffpunkt: </a:t>
            </a:r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"in der Mitte", z.B. </a:t>
            </a:r>
            <a:r>
              <a:rPr lang="de-DE" sz="1800" err="1">
                <a:latin typeface="Tahoma"/>
                <a:ea typeface="Tahoma"/>
                <a:cs typeface="Tahoma"/>
              </a:rPr>
              <a:t>Wildnisgebiet</a:t>
            </a:r>
            <a:r>
              <a:rPr lang="de-DE" sz="1800">
                <a:latin typeface="Tahoma"/>
                <a:ea typeface="Tahoma"/>
                <a:cs typeface="Tahoma"/>
              </a:rPr>
              <a:t> Jüterbog</a:t>
            </a:r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Einsatz studentische Hilfskräfte: 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wird direkt mit NLPs gesprochen, bei denen Hiwis eingeplant sind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90E8CD1A-F14E-AC34-2181-C79A7031710D}"/>
              </a:ext>
            </a:extLst>
          </p:cNvPr>
          <p:cNvSpPr>
            <a:spLocks noChangeAspect="1"/>
          </p:cNvSpPr>
          <p:nvPr/>
        </p:nvSpPr>
        <p:spPr>
          <a:xfrm>
            <a:off x="9301619" y="522140"/>
            <a:ext cx="2510553" cy="2337095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0000" eaLnBrk="0" fontAlgn="base" hangingPunct="0">
              <a:lnSpc>
                <a:spcPct val="110000"/>
              </a:lnSpc>
              <a:spcAft>
                <a:spcPct val="0"/>
              </a:spcAft>
              <a:buSzPct val="90000"/>
              <a:defRPr/>
            </a:pPr>
            <a:r>
              <a:rPr lang="de-DE" b="1" ker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Welche Zeiträume passen?</a:t>
            </a:r>
            <a:endParaRPr lang="de-DE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907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796F8-9322-F31F-25FD-8FB7949C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0BF98C9-AD42-416A-0592-249871C34DC9}"/>
              </a:ext>
            </a:extLst>
          </p:cNvPr>
          <p:cNvSpPr txBox="1">
            <a:spLocks/>
          </p:cNvSpPr>
          <p:nvPr/>
        </p:nvSpPr>
        <p:spPr>
          <a:xfrm>
            <a:off x="379828" y="1586532"/>
            <a:ext cx="8933493" cy="4900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Wie oft müssen die Daten eingesammelt werden: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Kontrolle alle 3 - 4 Monate sinnvoll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Datenübermittlung innerhalb von 4 Wochen nach der Kontrolle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 welchem Format brauchen wir die Daten: </a:t>
            </a:r>
            <a:endParaRPr lang="de-DE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Korrekt strukturierte Fotos auf z.B. Festplatte zusenden oder ggf. direkter Upload auf einen Server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Unbedingt das Dokument "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Instructions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for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saving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data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within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camera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-trap-monitoring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" zur Strukturierung beachten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Info-Textdokument beifügen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3C134D-4758-0F85-CC0A-5A6779E8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Übermittlung der Daten - Fotofallen</a:t>
            </a: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7E28E15F-CE75-77AC-7E81-2BDA05EA16D7}"/>
              </a:ext>
            </a:extLst>
          </p:cNvPr>
          <p:cNvSpPr>
            <a:spLocks noChangeAspect="1"/>
          </p:cNvSpPr>
          <p:nvPr/>
        </p:nvSpPr>
        <p:spPr>
          <a:xfrm>
            <a:off x="9319980" y="457875"/>
            <a:ext cx="2492192" cy="2401360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>
              <a:lnSpc>
                <a:spcPct val="110000"/>
              </a:lnSpc>
              <a:spcAft>
                <a:spcPct val="0"/>
              </a:spcAft>
              <a:defRPr/>
            </a:pPr>
            <a:r>
              <a:rPr lang="de-DE" b="1" kern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Innerhalb von 4 Wochen nach der Kontrolle </a:t>
            </a:r>
            <a:r>
              <a:rPr lang="de-DE" b="1" ker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brauchen wir die Daten! </a:t>
            </a:r>
            <a:endParaRPr lang="de-DE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D325E-6112-2689-F08D-DBE9845C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33A955-5825-B4BD-D952-4D51D470CAAF}"/>
              </a:ext>
            </a:extLst>
          </p:cNvPr>
          <p:cNvSpPr/>
          <p:nvPr/>
        </p:nvSpPr>
        <p:spPr>
          <a:xfrm>
            <a:off x="318207" y="4850277"/>
            <a:ext cx="6293394" cy="1551876"/>
          </a:xfrm>
          <a:prstGeom prst="roundRect">
            <a:avLst/>
          </a:prstGeom>
          <a:solidFill>
            <a:srgbClr val="ED32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EB307-6F94-8A9D-6FE1-251CFA8A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Übermittlung der Daten - Fotofallen</a:t>
            </a: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10137CA1-E199-CC2F-19EB-50DFB2336801}"/>
              </a:ext>
            </a:extLst>
          </p:cNvPr>
          <p:cNvSpPr>
            <a:spLocks noChangeAspect="1"/>
          </p:cNvSpPr>
          <p:nvPr/>
        </p:nvSpPr>
        <p:spPr>
          <a:xfrm>
            <a:off x="9319980" y="457875"/>
            <a:ext cx="2492192" cy="2401360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>
              <a:lnSpc>
                <a:spcPct val="110000"/>
              </a:lnSpc>
              <a:spcAft>
                <a:spcPct val="0"/>
              </a:spcAft>
              <a:defRPr/>
            </a:pPr>
            <a:r>
              <a:rPr lang="de-DE" b="1" kern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Innerhalb von 4 Wochen nach der Kontrolle </a:t>
            </a:r>
            <a:r>
              <a:rPr lang="de-DE" b="1" ker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brauchen wir die Daten! </a:t>
            </a:r>
            <a:endParaRPr lang="de-DE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5D5C72-C21D-B71F-87AE-01EC1EF16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586532"/>
            <a:ext cx="8933494" cy="51355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oft müssen die Daten eingesammelt werden: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Kontrolle alle 3 - 4 Monate sinnvoll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Datenübermittlung innerhalb von 4 Wochen nach der Kontrolle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welchem Format brauchen wir die Daten: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Korrekt strukturierte Fotos auf z.B. Festplatte zusenden oder ggf. direkter Upload auf einen Server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Unbedingt das Dokument "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Instructions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for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saving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data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within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800" i="1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camera</a:t>
            </a:r>
            <a:r>
              <a:rPr lang="de-DE" sz="18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-trap-monitoring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" zur Strukturierung beachten</a:t>
            </a:r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Info-Textdokument beifügen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 </a:t>
            </a:r>
            <a:r>
              <a:rPr lang="de-DE" sz="1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Bitte nicht....</a:t>
            </a:r>
            <a:endParaRPr lang="de-DE" sz="1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SD-Karten versenden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Interne ID etc. zum Benennen der Standorte verwenden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Timelapse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und Standortbilder im gleichen Ordner ablegen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Leere Ordner erstellen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0E816-BC19-435B-0084-0DFB83EC9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2DA03-CC74-1B30-1F7A-3BA32A4A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Übermittlung der Daten - Klimalogger</a:t>
            </a: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D2F5144B-668D-8957-16E5-41828F0B754A}"/>
              </a:ext>
            </a:extLst>
          </p:cNvPr>
          <p:cNvSpPr>
            <a:spLocks noChangeAspect="1"/>
          </p:cNvSpPr>
          <p:nvPr/>
        </p:nvSpPr>
        <p:spPr>
          <a:xfrm>
            <a:off x="9319980" y="457875"/>
            <a:ext cx="2492192" cy="2401360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>
              <a:lnSpc>
                <a:spcPct val="110000"/>
              </a:lnSpc>
              <a:spcAft>
                <a:spcPct val="0"/>
              </a:spcAft>
              <a:defRPr/>
            </a:pPr>
            <a:r>
              <a:rPr lang="de-DE" sz="1700" b="1" kern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Einmalig am Ende der Datenaufnahme </a:t>
            </a:r>
            <a:r>
              <a:rPr lang="de-DE" sz="1700" b="1" ker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brauchen wir die Daten! </a:t>
            </a:r>
            <a:endParaRPr lang="de-DE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4A37A-7826-FBC6-B90F-C692E6830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586532"/>
            <a:ext cx="8941515" cy="30500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oft müssen die Daten eingesammelt werden: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Einmalig am Ende der Datenaufnahme, d.h. Ende 2026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welchem Format brauchen wir die Daten: </a:t>
            </a: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Übermittlung der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csv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-Dateien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5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55728-23B4-5FE4-E9AE-4F27FABA6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0000">
            <a:off x="6380660" y="1905685"/>
            <a:ext cx="1184310" cy="44115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889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906BA-6825-A4E0-4468-B9957B4F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Ein Bild, das draußen, Baum, Gras, Vegetation enthält.&#10;&#10;KI-generierte Inhalte können fehlerhaft sein.">
            <a:extLst>
              <a:ext uri="{FF2B5EF4-FFF2-40B4-BE49-F238E27FC236}">
                <a16:creationId xmlns:a16="http://schemas.microsoft.com/office/drawing/2014/main" id="{463443F0-7720-4145-0D75-3D7AF29769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8" y="173"/>
            <a:ext cx="12200800" cy="6869375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3E8E034E-660E-E4A8-F42C-4FCC3CED4ECD}"/>
              </a:ext>
            </a:extLst>
          </p:cNvPr>
          <p:cNvSpPr/>
          <p:nvPr/>
        </p:nvSpPr>
        <p:spPr>
          <a:xfrm>
            <a:off x="0" y="3275164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D4C08-5760-2154-E8D3-883969FC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>
                <a:latin typeface="FS Me"/>
                <a:ea typeface="Tahoma"/>
                <a:cs typeface="Tahoma"/>
              </a:rPr>
              <a:t>Audiologger</a:t>
            </a:r>
            <a:endParaRPr lang="de-DE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32535E-BC4E-D2E8-C28D-257CD38F7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73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717A4-B139-DFCC-C33C-E56856B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1" y="170812"/>
            <a:ext cx="10515600" cy="712005"/>
          </a:xfrm>
        </p:spPr>
        <p:txBody>
          <a:bodyPr>
            <a:normAutofit/>
          </a:bodyPr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 noChangeAspect="1"/>
          </p:cNvSpPr>
          <p:nvPr/>
        </p:nvSpPr>
        <p:spPr>
          <a:xfrm>
            <a:off x="362489" y="808121"/>
            <a:ext cx="3566679" cy="67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Akustisches Monitoring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A5160-9DF1-9EFC-71E7-23548E31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5" y="1837320"/>
            <a:ext cx="3292186" cy="1523134"/>
          </a:xfrm>
          <a:prstGeom prst="rect">
            <a:avLst/>
          </a:prstGeom>
        </p:spPr>
      </p:pic>
      <p:pic>
        <p:nvPicPr>
          <p:cNvPr id="5" name="Grafik 4" descr="Ein Bild, das Gerät, Elektronisches Gerät, Elektronik, Handy enthält.&#10;&#10;Beschreibung automatisch generiert.">
            <a:extLst>
              <a:ext uri="{FF2B5EF4-FFF2-40B4-BE49-F238E27FC236}">
                <a16:creationId xmlns:a16="http://schemas.microsoft.com/office/drawing/2014/main" id="{4CE021B0-9EA8-AB43-6968-49CBE3F266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5926" y="3859355"/>
            <a:ext cx="2886941" cy="1185430"/>
          </a:xfrm>
          <a:prstGeom prst="rect">
            <a:avLst/>
          </a:prstGeom>
        </p:spPr>
      </p:pic>
      <p:pic>
        <p:nvPicPr>
          <p:cNvPr id="10" name="Grafik 9" descr="Ein Bild, das draußen, Text, Gras, Himmel enthält.&#10;&#10;Beschreibung automatisch generiert.">
            <a:extLst>
              <a:ext uri="{FF2B5EF4-FFF2-40B4-BE49-F238E27FC236}">
                <a16:creationId xmlns:a16="http://schemas.microsoft.com/office/drawing/2014/main" id="{707AD2ED-E988-D0B7-63B3-C306BCB482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920" y="4452071"/>
            <a:ext cx="1619250" cy="2214129"/>
          </a:xfrm>
          <a:prstGeom prst="rect">
            <a:avLst/>
          </a:prstGeom>
        </p:spPr>
      </p:pic>
      <p:pic>
        <p:nvPicPr>
          <p:cNvPr id="11" name="Grafik 10" descr="Ein Bild, das Baum, draußen, Dschungel, Wald enthält.&#10;&#10;Beschreibung automatisch generiert.">
            <a:extLst>
              <a:ext uri="{FF2B5EF4-FFF2-40B4-BE49-F238E27FC236}">
                <a16:creationId xmlns:a16="http://schemas.microsoft.com/office/drawing/2014/main" id="{F4984260-ECB2-34F0-C663-DD07641682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03" y="322118"/>
            <a:ext cx="6774007" cy="3079173"/>
          </a:xfrm>
          <a:prstGeom prst="rect">
            <a:avLst/>
          </a:prstGeom>
        </p:spPr>
      </p:pic>
      <p:pic>
        <p:nvPicPr>
          <p:cNvPr id="13" name="Grafik 12" descr="Ein Bild, das Person, draußen, Kamera, Halten enthält.&#10;&#10;Beschreibung automatisch generiert.">
            <a:extLst>
              <a:ext uri="{FF2B5EF4-FFF2-40B4-BE49-F238E27FC236}">
                <a16:creationId xmlns:a16="http://schemas.microsoft.com/office/drawing/2014/main" id="{88AC2016-F9BC-8D69-B935-A6017A659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8"/>
          <a:stretch/>
        </p:blipFill>
        <p:spPr>
          <a:xfrm rot="5400000">
            <a:off x="2686608" y="1932272"/>
            <a:ext cx="1327291" cy="131293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E3FCBF4-3913-DEDE-E59F-279E40B7C754}"/>
              </a:ext>
            </a:extLst>
          </p:cNvPr>
          <p:cNvSpPr txBox="1"/>
          <p:nvPr/>
        </p:nvSpPr>
        <p:spPr>
          <a:xfrm>
            <a:off x="724707" y="1473213"/>
            <a:ext cx="3938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Rekorder in Schutzhülle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6BCDAB-FD9F-22A3-510B-42BC9E73F367}"/>
              </a:ext>
            </a:extLst>
          </p:cNvPr>
          <p:cNvSpPr txBox="1"/>
          <p:nvPr/>
        </p:nvSpPr>
        <p:spPr>
          <a:xfrm>
            <a:off x="1381176" y="3401291"/>
            <a:ext cx="39381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Handy: 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Programmieren der </a:t>
            </a:r>
            <a:r>
              <a:rPr lang="de-DE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Erhebung von Metadaten im Feld</a:t>
            </a:r>
          </a:p>
        </p:txBody>
      </p:sp>
      <p:pic>
        <p:nvPicPr>
          <p:cNvPr id="8" name="Grafik 7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790C1C0-673A-5BD4-F1C7-F3862DDECA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6"/>
          <a:stretch/>
        </p:blipFill>
        <p:spPr>
          <a:xfrm>
            <a:off x="6477000" y="1170662"/>
            <a:ext cx="757907" cy="470311"/>
          </a:xfrm>
          <a:prstGeom prst="rect">
            <a:avLst/>
          </a:prstGeom>
        </p:spPr>
      </p:pic>
      <p:pic>
        <p:nvPicPr>
          <p:cNvPr id="16" name="Grafik 15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AF8BB59-8C92-AAD8-1A1C-8247059EA5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318" y="434360"/>
            <a:ext cx="700691" cy="44648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AA5B986-31BA-3800-4373-0D52CCB75DC9}"/>
              </a:ext>
            </a:extLst>
          </p:cNvPr>
          <p:cNvSpPr txBox="1"/>
          <p:nvPr/>
        </p:nvSpPr>
        <p:spPr>
          <a:xfrm>
            <a:off x="5732549" y="3537535"/>
            <a:ext cx="61462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Einige der Fotofallen werden mit je zwei </a:t>
            </a:r>
            <a:r>
              <a:rPr lang="de-DE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AudioMoths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ergänzt 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Hörbarer Bereich (Vögel, anthropogene Geräusche)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Ultraschall (Fledermäuse)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19C9A1-3622-B577-5D3B-B74C2E30340E}"/>
              </a:ext>
            </a:extLst>
          </p:cNvPr>
          <p:cNvSpPr txBox="1"/>
          <p:nvPr/>
        </p:nvSpPr>
        <p:spPr>
          <a:xfrm>
            <a:off x="5170515" y="5142313"/>
            <a:ext cx="54534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ahoma"/>
                <a:ea typeface="Tahoma"/>
                <a:cs typeface="Tahoma"/>
              </a:rPr>
              <a:t>In baumlosen Gegenden werden alternative Anbringungsmöglichkeiten benötigt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262FA7D-7F34-C21F-973C-171949955EA6}"/>
              </a:ext>
            </a:extLst>
          </p:cNvPr>
          <p:cNvSpPr txBox="1"/>
          <p:nvPr/>
        </p:nvSpPr>
        <p:spPr>
          <a:xfrm>
            <a:off x="2252488" y="6321260"/>
            <a:ext cx="6960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Wartung: Austausch Batterien, SD-Karten alle 1-2 Monate</a:t>
            </a:r>
          </a:p>
        </p:txBody>
      </p:sp>
    </p:spTree>
    <p:extLst>
      <p:ext uri="{BB962C8B-B14F-4D97-AF65-F5344CB8AC3E}">
        <p14:creationId xmlns:p14="http://schemas.microsoft.com/office/powerpoint/2010/main" val="302045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34400-3C1C-8604-55FA-032BD781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128FA-C7CC-55CB-A8E0-3DC8E60B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1" y="170812"/>
            <a:ext cx="10515600" cy="712005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pic>
        <p:nvPicPr>
          <p:cNvPr id="4" name="Grafik 3" descr="Ein Bild, das Text, Diagramm, Screenshot, Karte enthält.&#10;&#10;Beschreibung automatisch generiert.">
            <a:extLst>
              <a:ext uri="{FF2B5EF4-FFF2-40B4-BE49-F238E27FC236}">
                <a16:creationId xmlns:a16="http://schemas.microsoft.com/office/drawing/2014/main" id="{EC41DA3F-822F-89F1-3F54-0203012D5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6" y="1370659"/>
            <a:ext cx="6744606" cy="4846240"/>
          </a:xfrm>
          <a:prstGeom prst="rect">
            <a:avLst/>
          </a:prstGeom>
          <a:ln>
            <a:noFill/>
          </a:ln>
        </p:spPr>
      </p:pic>
      <p:pic>
        <p:nvPicPr>
          <p:cNvPr id="6" name="Grafik 5" descr="Ein Bild, das Baum, draußen, Pflanze, Gras enthält.&#10;&#10;Beschreibung automatisch generiert.">
            <a:extLst>
              <a:ext uri="{FF2B5EF4-FFF2-40B4-BE49-F238E27FC236}">
                <a16:creationId xmlns:a16="http://schemas.microsoft.com/office/drawing/2014/main" id="{1DA24D47-620F-00FC-FBBF-3886AFDAE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5673059" y="829532"/>
            <a:ext cx="1422814" cy="191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4B9E6A2-EFE5-CFB0-822C-53AC1EFDEA48}"/>
              </a:ext>
            </a:extLst>
          </p:cNvPr>
          <p:cNvSpPr txBox="1">
            <a:spLocks/>
          </p:cNvSpPr>
          <p:nvPr/>
        </p:nvSpPr>
        <p:spPr>
          <a:xfrm>
            <a:off x="362489" y="808121"/>
            <a:ext cx="3702751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>
                <a:latin typeface="Tahoma"/>
                <a:ea typeface="Tahoma"/>
                <a:cs typeface="Tahoma"/>
              </a:rPr>
              <a:t>Fotofallen &amp; Audiologger</a:t>
            </a:r>
            <a:endParaRPr lang="de-DE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B57EA-13DF-1FB0-AE44-67A234539B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633" y="1514473"/>
            <a:ext cx="4927993" cy="3605895"/>
          </a:xfrm>
          <a:prstGeom prst="rect">
            <a:avLst/>
          </a:prstGeom>
        </p:spPr>
      </p:pic>
      <p:pic>
        <p:nvPicPr>
          <p:cNvPr id="16" name="Grafik 10" descr="Ein Bild, das Baum, draußen, Dschungel, Wald enthält.&#10;&#10;Beschreibung automatisch generiert.">
            <a:extLst>
              <a:ext uri="{FF2B5EF4-FFF2-40B4-BE49-F238E27FC236}">
                <a16:creationId xmlns:a16="http://schemas.microsoft.com/office/drawing/2014/main" id="{B38A2770-105B-605E-92F2-1E87341717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00000">
            <a:off x="10665463" y="957800"/>
            <a:ext cx="891077" cy="1115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4EC4664-1177-9993-C5DC-828A966B3901}"/>
              </a:ext>
            </a:extLst>
          </p:cNvPr>
          <p:cNvSpPr txBox="1">
            <a:spLocks/>
          </p:cNvSpPr>
          <p:nvPr/>
        </p:nvSpPr>
        <p:spPr>
          <a:xfrm>
            <a:off x="7193273" y="5223639"/>
            <a:ext cx="4628036" cy="107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1">
                <a:latin typeface="Tahoma"/>
                <a:ea typeface="Tahoma"/>
                <a:cs typeface="Tahoma"/>
              </a:rPr>
              <a:t>Audiologger-Positionen orientieren sich an abgesprochenen Fotofallen-Positionen.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400" b="1">
                <a:latin typeface="Tahoma"/>
                <a:ea typeface="Tahoma"/>
                <a:cs typeface="Tahoma"/>
              </a:rPr>
              <a:t>Positionen können in Absprache mit uns angepasst werden.</a:t>
            </a:r>
            <a:endParaRPr lang="de-DE" sz="1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4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C2F0F-4F2B-AB6F-19DB-A268D5A2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6B7311-9E99-45C5-E046-0649869867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/>
          <a:stretch>
            <a:fillRect/>
          </a:stretch>
        </p:blipFill>
        <p:spPr>
          <a:xfrm>
            <a:off x="3956234" y="2102303"/>
            <a:ext cx="6960143" cy="4755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9735D-5F5D-1EE7-35F0-9600D66B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Training - Akustik</a:t>
            </a:r>
            <a:endParaRPr lang="de-DE" sz="1600" b="1">
              <a:latin typeface="Tahoma"/>
              <a:ea typeface="Tahoma"/>
              <a:cs typeface="Tahom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5FA8B-7CF6-3B62-F9C5-69218AF97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4355761" cy="32811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latin typeface="Tahoma"/>
                <a:ea typeface="Tahoma"/>
                <a:cs typeface="Tahoma"/>
              </a:rPr>
              <a:t>Mögliche Termine / Treffpunkt</a:t>
            </a:r>
            <a:endParaRPr lang="de-DE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Vorschlag:</a:t>
            </a:r>
            <a:endParaRPr lang="de-DE" sz="18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Hunsrück-Hochwald (1. Augustwoche)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Wildnisgebiet</a:t>
            </a: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Jüteborg</a:t>
            </a: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(2. Augustwoche)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Kellerwald-Edersee (3. Augustwoche)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Niedersächsisches Wattenmeer (4. Augustwoche)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Jeweils zwei Tage – Termine sind abzusprechen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Können Räume gestellt werden? 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Ist Verpflegung möglich?</a:t>
            </a: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de-DE" sz="1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9ED83591-C727-65FC-17BA-1CA87AF8BCBD}"/>
              </a:ext>
            </a:extLst>
          </p:cNvPr>
          <p:cNvSpPr>
            <a:spLocks noChangeAspect="1"/>
          </p:cNvSpPr>
          <p:nvPr/>
        </p:nvSpPr>
        <p:spPr>
          <a:xfrm>
            <a:off x="9301619" y="522140"/>
            <a:ext cx="2510553" cy="2337095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 eaLnBrk="0" fontAlgn="base" hangingPunct="0">
              <a:lnSpc>
                <a:spcPct val="110000"/>
              </a:lnSpc>
              <a:spcAft>
                <a:spcPct val="0"/>
              </a:spcAft>
              <a:buSzPct val="90000"/>
              <a:buFont typeface="Arial" panose="020B0604020202020204" pitchFamily="34" charset="0"/>
              <a:defRPr/>
            </a:pPr>
            <a:r>
              <a:rPr lang="de-DE" b="1" kern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Welche Zeiträume passen?</a:t>
            </a:r>
            <a:endParaRPr lang="de-DE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A1F6C606-B2E9-8E12-A59D-58A77256433F}"/>
              </a:ext>
            </a:extLst>
          </p:cNvPr>
          <p:cNvSpPr/>
          <p:nvPr/>
        </p:nvSpPr>
        <p:spPr>
          <a:xfrm rot="-2220000">
            <a:off x="6211660" y="5395231"/>
            <a:ext cx="170089" cy="1836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E2757AD-5414-9DD9-CC1B-84652C026483}"/>
              </a:ext>
            </a:extLst>
          </p:cNvPr>
          <p:cNvSpPr/>
          <p:nvPr/>
        </p:nvSpPr>
        <p:spPr>
          <a:xfrm rot="19380000">
            <a:off x="6794112" y="4655466"/>
            <a:ext cx="170089" cy="1836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C365231E-70A2-2ACE-CF9B-CE23A53058F5}"/>
              </a:ext>
            </a:extLst>
          </p:cNvPr>
          <p:cNvSpPr/>
          <p:nvPr/>
        </p:nvSpPr>
        <p:spPr>
          <a:xfrm rot="-2220000">
            <a:off x="6674303" y="3211284"/>
            <a:ext cx="170089" cy="1836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D2E8E21-FF73-38A1-EDD1-69132899471C}"/>
              </a:ext>
            </a:extLst>
          </p:cNvPr>
          <p:cNvSpPr/>
          <p:nvPr/>
        </p:nvSpPr>
        <p:spPr>
          <a:xfrm rot="-2220000">
            <a:off x="8198303" y="4170587"/>
            <a:ext cx="170089" cy="1836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3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D3270-F132-E181-749C-57690B0F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6FD37-681C-E91B-BC88-96AE124A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Übermittlung der Daten - Akustik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587321-41A8-513D-9BAF-3D58B8026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8339127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>
                <a:latin typeface="Tahoma"/>
                <a:ea typeface="Tahoma"/>
                <a:cs typeface="Tahoma"/>
              </a:rPr>
              <a:t>Geräte sollten ca. alle 36 Tage gewartet werden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Möglichkeit für längere Wartungszeiten wird geprüft (alle 1.5-2 Monate)</a:t>
            </a:r>
            <a:endParaRPr lang="de-DE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Getauscht werden Batterien und SD-Karte</a:t>
            </a:r>
            <a:endParaRPr lang="de-DE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de-DE" sz="1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Biometrio.earth</a:t>
            </a: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stellt zur Verfügung</a:t>
            </a:r>
            <a:endParaRPr lang="de-DE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de-DE" sz="1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Wartungskalendar</a:t>
            </a:r>
            <a:r>
              <a:rPr lang="de-DE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endParaRPr lang="de-DE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de-DE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Ordnerstruktur zur Speicherung der Daten </a:t>
            </a:r>
            <a:endParaRPr lang="de-DE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de-DE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Internetplattform zur Übermittlung der Daten samt Anleitung</a:t>
            </a:r>
            <a:endParaRPr lang="de-DE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Daten sollten innerhalb von zwei Wochen nach Wartung übermittelt werden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6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 werden mit KI prozessiert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Vogel- und Fledermausarten werden anhand ihrer Laute identifiziert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Validierungsprozess – </a:t>
            </a:r>
            <a:r>
              <a:rPr lang="de-DE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Expert:innen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prüfen Teil der Klassifizierungen -&gt; </a:t>
            </a:r>
            <a:r>
              <a:rPr lang="de-DE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Expert:innen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können von Gebieten gestellt werden (Budget vorhanden)</a:t>
            </a:r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D31B1648-6550-5115-E90B-73C02103117A}"/>
              </a:ext>
            </a:extLst>
          </p:cNvPr>
          <p:cNvSpPr>
            <a:spLocks noChangeAspect="1"/>
          </p:cNvSpPr>
          <p:nvPr/>
        </p:nvSpPr>
        <p:spPr>
          <a:xfrm>
            <a:off x="9301619" y="522140"/>
            <a:ext cx="2510553" cy="2337095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>
              <a:lnSpc>
                <a:spcPct val="110000"/>
              </a:lnSpc>
              <a:spcAft>
                <a:spcPct val="0"/>
              </a:spcAft>
              <a:defRPr/>
            </a:pPr>
            <a:r>
              <a:rPr lang="de-DE" b="1" ker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Innerhalb von 2 Wochen nach der Kontrolle brauchen wir die Daten!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5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2F18E-1198-22C6-DB7F-703B9900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365125"/>
            <a:ext cx="4728949" cy="1325563"/>
          </a:xfrm>
        </p:spPr>
        <p:txBody>
          <a:bodyPr anchor="b">
            <a:normAutofit/>
          </a:bodyPr>
          <a:lstStyle/>
          <a:p>
            <a:r>
              <a:rPr lang="de-DE" sz="3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Mitwirken der NLP-Verwaltung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8EE448-DE08-A544-D324-207AD6494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791" y="1825624"/>
            <a:ext cx="5152030" cy="4827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 dirty="0">
                <a:latin typeface="Tahoma"/>
                <a:ea typeface="Tahoma"/>
                <a:cs typeface="Tahoma"/>
              </a:rPr>
              <a:t>Einbringen von lokaler Expertise im Projekt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projektinternen Schulungsveranstaltungen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(einmalig)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Fotofallen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</a:t>
            </a:r>
            <a:r>
              <a:rPr lang="de-DE" sz="1600" b="1" dirty="0">
                <a:latin typeface="Tahoma"/>
                <a:ea typeface="Tahoma"/>
                <a:cs typeface="Tahoma"/>
              </a:rPr>
              <a:t> (ca. alle 3 Monate)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Mikrofone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 </a:t>
            </a:r>
            <a:r>
              <a:rPr lang="de-DE" sz="1600" b="1" dirty="0">
                <a:latin typeface="Tahoma"/>
                <a:ea typeface="Tahoma"/>
                <a:cs typeface="Tahoma"/>
              </a:rPr>
              <a:t>(maximal monatlich)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Erfassung von Jagdstrecken und Informationen zu touristischen Aktivitäten 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Sicherung, Strukturierung und Übermittlung der Daten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(regelmäßig)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projektbegleitenden Austauschformaten –</a:t>
            </a:r>
            <a:r>
              <a:rPr lang="de-DE" sz="1600" b="1" dirty="0">
                <a:latin typeface="Tahoma"/>
                <a:ea typeface="Tahoma"/>
                <a:cs typeface="Tahoma"/>
              </a:rPr>
              <a:t> 1 mal jährlich, nicht alle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3C4F98-58C4-460E-8E95-741F0F3D3A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4" name="Grafik 3" descr="Ein Bild, das Vogel, Eule, Raubvogel, Ost-Kreischeule enthält.&#10;&#10;Beschreibung automatisch generiert.">
            <a:extLst>
              <a:ext uri="{FF2B5EF4-FFF2-40B4-BE49-F238E27FC236}">
                <a16:creationId xmlns:a16="http://schemas.microsoft.com/office/drawing/2014/main" id="{4BA2AF60-1F03-5A11-2C9B-5EE3FBDEE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139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19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>
                <a:latin typeface="Tahoma"/>
                <a:ea typeface="Tahoma"/>
                <a:cs typeface="Tahoma"/>
              </a:rPr>
              <a:t>Fortführung und Weiterentwicklung des erfolgreichen Wildtiermonitorings über Fotofallen in den Nationalparken</a:t>
            </a:r>
          </a:p>
          <a:p>
            <a:pPr>
              <a:lnSpc>
                <a:spcPct val="120000"/>
              </a:lnSpc>
            </a:pPr>
            <a:r>
              <a:rPr lang="de-DE">
                <a:latin typeface="Tahoma"/>
                <a:ea typeface="Tahoma"/>
                <a:cs typeface="Tahoma"/>
              </a:rPr>
              <a:t>Zusätzliche pilothafte Implementierung von Akustikmonitoring in 8 ausgewählten Parken</a:t>
            </a:r>
          </a:p>
          <a:p>
            <a:pPr>
              <a:lnSpc>
                <a:spcPct val="120000"/>
              </a:lnSpc>
            </a:pP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Dadurch soll:</a:t>
            </a:r>
          </a:p>
          <a:p>
            <a:pPr>
              <a:lnSpc>
                <a:spcPct val="120000"/>
              </a:lnSpc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...in diesem Projekt ein deutschlandweites, standardisiertes Monitoringsystem mittels nicht-invasiven, leicht zu implementierenden Methoden in Nationalparken aufgebaut werden. Anhand von Kamerafallen, Audio- und Klimaloggern sowie Waldverjüngungsinventuren werden umfassende Daten zu Umwelt, Biodiversität und menschlichen Störungen erfasst. </a:t>
            </a:r>
          </a:p>
          <a:p>
            <a:pPr>
              <a:lnSpc>
                <a:spcPct val="120000"/>
              </a:lnSpc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Basis dieser Informationen können Umweltveränderungen schnell erkannt und erforderliche Managementmaßnahmen eingeleitet werden.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139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FD2B5-5476-A801-AFB3-EF486B865080}"/>
              </a:ext>
            </a:extLst>
          </p:cNvPr>
          <p:cNvSpPr txBox="1"/>
          <p:nvPr/>
        </p:nvSpPr>
        <p:spPr>
          <a:xfrm>
            <a:off x="11183961" y="6646245"/>
            <a:ext cx="155592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>
                <a:solidFill>
                  <a:schemeClr val="bg1"/>
                </a:solidFill>
                <a:latin typeface="Tahoma"/>
                <a:ea typeface="+mn-lt"/>
                <a:cs typeface="+mn-lt"/>
              </a:rPr>
              <a:t>Ulrich </a:t>
            </a:r>
            <a:r>
              <a:rPr lang="en-US" sz="80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Meßner</a:t>
            </a:r>
            <a:endParaRPr lang="en-US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9875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7144B-1203-4D7C-4304-8A8AAF20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385596"/>
            <a:ext cx="10515600" cy="1325563"/>
          </a:xfrm>
        </p:spPr>
        <p:txBody>
          <a:bodyPr anchor="b">
            <a:normAutofit/>
          </a:bodyPr>
          <a:lstStyle/>
          <a:p>
            <a:r>
              <a:rPr lang="de-DE" sz="3400" b="1" dirty="0">
                <a:latin typeface="Tahoma"/>
                <a:ea typeface="Tahoma"/>
                <a:cs typeface="Tahoma"/>
              </a:rPr>
              <a:t>Termine</a:t>
            </a:r>
            <a:endParaRPr lang="de-DE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731DA8-F596-8EB6-1458-461152358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609" y="1941631"/>
            <a:ext cx="4327478" cy="4351338"/>
          </a:xfrm>
        </p:spPr>
        <p:txBody>
          <a:bodyPr anchor="t">
            <a:normAutofit fontScale="92500" lnSpcReduction="10000"/>
          </a:bodyPr>
          <a:lstStyle/>
          <a:p>
            <a:r>
              <a:rPr lang="de-DE" sz="2400" dirty="0">
                <a:latin typeface="Tahoma"/>
                <a:ea typeface="Tahoma"/>
                <a:cs typeface="Tahoma"/>
              </a:rPr>
              <a:t>Regelmäßige Fragestunde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>
                <a:latin typeface="Tahoma"/>
                <a:ea typeface="Tahoma"/>
                <a:cs typeface="Tahoma"/>
              </a:rPr>
              <a:t>Kick-off Meeting </a:t>
            </a:r>
            <a:r>
              <a:rPr lang="de-DE" sz="2400" b="1" dirty="0">
                <a:latin typeface="Tahoma"/>
                <a:ea typeface="Tahoma"/>
                <a:cs typeface="Tahoma"/>
              </a:rPr>
              <a:t>1. Juli</a:t>
            </a: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de-DE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Versand der Technik Juli / Anfang August</a:t>
            </a:r>
          </a:p>
          <a:p>
            <a:endParaRPr lang="de-DE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de-DE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Workshops August</a:t>
            </a: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de-DE" sz="2400" b="1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3. Septemberwoche: alle Geräte sind ausgebracht!</a:t>
            </a:r>
          </a:p>
          <a:p>
            <a:endParaRPr lang="de-DE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endParaRPr lang="de-DE" sz="2400" dirty="0">
              <a:solidFill>
                <a:schemeClr val="bg1"/>
              </a:solidFill>
              <a:latin typeface="FS Me" panose="02000506040000020004" pitchFamily="50" charset="0"/>
            </a:endParaRPr>
          </a:p>
          <a:p>
            <a:endParaRPr lang="de-DE" sz="24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2E2FA8-E4F3-4559-8773-3E0BE8E800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de-DE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4" name="Inhaltsplatzhalter 3" descr="Ein Bild, das Vogel, draußen, Wildleben, Blau enthält.&#10;&#10;Beschreibung automatisch generiert.">
            <a:extLst>
              <a:ext uri="{FF2B5EF4-FFF2-40B4-BE49-F238E27FC236}">
                <a16:creationId xmlns:a16="http://schemas.microsoft.com/office/drawing/2014/main" id="{31D92BFE-BDCD-EB77-C1C6-C2828FDE8D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16617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E1FAD-EA89-74C0-4851-915C0CD0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2069" cy="1325563"/>
          </a:xfrm>
        </p:spPr>
        <p:txBody>
          <a:bodyPr anchor="b">
            <a:normAutofit/>
          </a:bodyPr>
          <a:lstStyle/>
          <a:p>
            <a:r>
              <a:rPr lang="de-DE" sz="3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Fragestunde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D743A21-7AA7-67C1-087E-5BEC45753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5A143A0-2151-E262-C04D-0FE77305AEE2}"/>
              </a:ext>
            </a:extLst>
          </p:cNvPr>
          <p:cNvSpPr txBox="1"/>
          <p:nvPr/>
        </p:nvSpPr>
        <p:spPr>
          <a:xfrm>
            <a:off x="11065762" y="6642458"/>
            <a:ext cx="1123833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Arne Kolb</a:t>
            </a:r>
            <a:endParaRPr lang="en-US" sz="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821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3" descr="Ein Bild, das Gelände, draußen, Vogel, Insekt enthält.&#10;&#10;Beschreibung automatisch generiert.">
            <a:extLst>
              <a:ext uri="{FF2B5EF4-FFF2-40B4-BE49-F238E27FC236}">
                <a16:creationId xmlns:a16="http://schemas.microsoft.com/office/drawing/2014/main" id="{32492D47-78E5-419F-BB33-EE9C56DF6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2624"/>
            <a:ext cx="12200375" cy="6858000"/>
          </a:xfrm>
          <a:prstGeom prst="rect">
            <a:avLst/>
          </a:prstGeom>
        </p:spPr>
      </p:pic>
      <p:sp>
        <p:nvSpPr>
          <p:cNvPr id="2" name="Freihandform 1">
            <a:extLst>
              <a:ext uri="{FF2B5EF4-FFF2-40B4-BE49-F238E27FC236}">
                <a16:creationId xmlns:a16="http://schemas.microsoft.com/office/drawing/2014/main" id="{98C92A8D-12AB-414D-ABE5-C786D0CF4E40}"/>
              </a:ext>
            </a:extLst>
          </p:cNvPr>
          <p:cNvSpPr/>
          <p:nvPr/>
        </p:nvSpPr>
        <p:spPr>
          <a:xfrm>
            <a:off x="0" y="4051624"/>
            <a:ext cx="12198026" cy="2806376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772E61-B138-6247-A4A3-27E1E7B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68" y="4865283"/>
            <a:ext cx="8424862" cy="1371749"/>
          </a:xfrm>
        </p:spPr>
        <p:txBody>
          <a:bodyPr/>
          <a:lstStyle/>
          <a:p>
            <a:r>
              <a:rPr lang="de-DE">
                <a:latin typeface="Tahoma"/>
                <a:ea typeface="Tahoma"/>
                <a:cs typeface="Tahoma"/>
              </a:rPr>
              <a:t>Los geht´s!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E71F72-8D58-487B-99F7-391A09EEF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742" y="5301208"/>
            <a:ext cx="3402777" cy="15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279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8DE7B-A105-F1A2-9EAB-5AF22E5B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Arbeitspakete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8B6B68C-6720-39DA-6EE1-E9861A629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26515"/>
              </p:ext>
            </p:extLst>
          </p:nvPr>
        </p:nvGraphicFramePr>
        <p:xfrm>
          <a:off x="838200" y="1453486"/>
          <a:ext cx="10515600" cy="52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09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752FCD36-0224-33C0-8BA2-8139EF743517}"/>
              </a:ext>
            </a:extLst>
          </p:cNvPr>
          <p:cNvSpPr/>
          <p:nvPr/>
        </p:nvSpPr>
        <p:spPr>
          <a:xfrm>
            <a:off x="838200" y="1917917"/>
            <a:ext cx="10882841" cy="1706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7CA84-D840-FA2F-553E-3621FC84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Zeitplan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BBD29B-071C-A40C-3EC1-BD0169EFBBC6}"/>
              </a:ext>
            </a:extLst>
          </p:cNvPr>
          <p:cNvSpPr/>
          <p:nvPr/>
        </p:nvSpPr>
        <p:spPr>
          <a:xfrm>
            <a:off x="1388564" y="3568006"/>
            <a:ext cx="1097439" cy="886956"/>
          </a:xfrm>
          <a:prstGeom prst="rect">
            <a:avLst/>
          </a:prstGeom>
          <a:solidFill>
            <a:srgbClr val="834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Konzeption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C5BA35-895A-BE8D-49FF-D0CD0F80E65F}"/>
              </a:ext>
            </a:extLst>
          </p:cNvPr>
          <p:cNvSpPr/>
          <p:nvPr/>
        </p:nvSpPr>
        <p:spPr>
          <a:xfrm>
            <a:off x="3678920" y="3568006"/>
            <a:ext cx="4862391" cy="886955"/>
          </a:xfrm>
          <a:prstGeom prst="rect">
            <a:avLst/>
          </a:prstGeom>
          <a:solidFill>
            <a:srgbClr val="834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Feldarbeit / Datenaufbereitung / Datenanalyse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03E5FC-4915-3CA7-2DCB-49099FA594C7}"/>
              </a:ext>
            </a:extLst>
          </p:cNvPr>
          <p:cNvSpPr/>
          <p:nvPr/>
        </p:nvSpPr>
        <p:spPr>
          <a:xfrm>
            <a:off x="8540928" y="3568006"/>
            <a:ext cx="1191070" cy="886956"/>
          </a:xfrm>
          <a:prstGeom prst="rect">
            <a:avLst/>
          </a:prstGeom>
          <a:solidFill>
            <a:srgbClr val="834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Auswertung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057DA8-E1F0-6D4F-9B37-8B790DB05E55}"/>
              </a:ext>
            </a:extLst>
          </p:cNvPr>
          <p:cNvSpPr/>
          <p:nvPr/>
        </p:nvSpPr>
        <p:spPr>
          <a:xfrm>
            <a:off x="9731906" y="3568006"/>
            <a:ext cx="1385510" cy="878197"/>
          </a:xfrm>
          <a:prstGeom prst="rect">
            <a:avLst/>
          </a:prstGeom>
          <a:solidFill>
            <a:srgbClr val="834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Publikation / ÖA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2DCC31-6301-D7AB-34B1-1E5AADE4FCE0}"/>
              </a:ext>
            </a:extLst>
          </p:cNvPr>
          <p:cNvSpPr/>
          <p:nvPr/>
        </p:nvSpPr>
        <p:spPr>
          <a:xfrm>
            <a:off x="2485518" y="3568006"/>
            <a:ext cx="1193784" cy="886955"/>
          </a:xfrm>
          <a:prstGeom prst="rect">
            <a:avLst/>
          </a:prstGeom>
          <a:solidFill>
            <a:srgbClr val="834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007BFB-2AA9-45CE-7E25-723A4D5D83A0}"/>
              </a:ext>
            </a:extLst>
          </p:cNvPr>
          <p:cNvSpPr txBox="1"/>
          <p:nvPr/>
        </p:nvSpPr>
        <p:spPr>
          <a:xfrm rot="16200000">
            <a:off x="668704" y="2522252"/>
            <a:ext cx="14318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 2025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2796F0-17D0-39CA-4ECC-4ECF57796925}"/>
              </a:ext>
            </a:extLst>
          </p:cNvPr>
          <p:cNvSpPr txBox="1"/>
          <p:nvPr/>
        </p:nvSpPr>
        <p:spPr>
          <a:xfrm rot="16200000">
            <a:off x="2198595" y="2507122"/>
            <a:ext cx="16710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Tahoma"/>
                <a:ea typeface="Tahoma"/>
                <a:cs typeface="Tahoma"/>
              </a:rPr>
              <a:t>August 2025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4265F8-84A6-FCC9-F876-51E3E75773AA}"/>
              </a:ext>
            </a:extLst>
          </p:cNvPr>
          <p:cNvSpPr txBox="1"/>
          <p:nvPr/>
        </p:nvSpPr>
        <p:spPr>
          <a:xfrm>
            <a:off x="4099484" y="3059176"/>
            <a:ext cx="4023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ahoma"/>
                <a:ea typeface="Tahoma"/>
                <a:cs typeface="Tahoma"/>
              </a:rPr>
              <a:t>September 2025 bis November 2026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60D3DF-355E-CC25-CA16-50E5DBF85A84}"/>
              </a:ext>
            </a:extLst>
          </p:cNvPr>
          <p:cNvSpPr txBox="1"/>
          <p:nvPr/>
        </p:nvSpPr>
        <p:spPr>
          <a:xfrm rot="16200000">
            <a:off x="10040107" y="2133820"/>
            <a:ext cx="21406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Tahoma"/>
                <a:ea typeface="Tahoma"/>
                <a:cs typeface="Tahoma"/>
              </a:rPr>
              <a:t>November</a:t>
            </a: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F94-CA4C-B29F-6CF9-D139E49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Teilnehmende Gebiete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6497B1-B61F-3DAE-E10D-A83E5F82F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14981"/>
              </p:ext>
            </p:extLst>
          </p:nvPr>
        </p:nvGraphicFramePr>
        <p:xfrm>
          <a:off x="838200" y="1538078"/>
          <a:ext cx="1051559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1483">
                  <a:extLst>
                    <a:ext uri="{9D8B030D-6E8A-4147-A177-3AD203B41FA5}">
                      <a16:colId xmlns:a16="http://schemas.microsoft.com/office/drawing/2014/main" val="1181489999"/>
                    </a:ext>
                  </a:extLst>
                </a:gridCol>
                <a:gridCol w="3573342">
                  <a:extLst>
                    <a:ext uri="{9D8B030D-6E8A-4147-A177-3AD203B41FA5}">
                      <a16:colId xmlns:a16="http://schemas.microsoft.com/office/drawing/2014/main" val="3120647727"/>
                    </a:ext>
                  </a:extLst>
                </a:gridCol>
                <a:gridCol w="3770773">
                  <a:extLst>
                    <a:ext uri="{9D8B030D-6E8A-4147-A177-3AD203B41FA5}">
                      <a16:colId xmlns:a16="http://schemas.microsoft.com/office/drawing/2014/main" val="1627382706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Nationalpark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Fotofallen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Akustik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84528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Bayerischer 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140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4378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Berchtesgaden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Nur eigenes </a:t>
                      </a: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Monitoringprogramm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Daten werden aber bereitgestellt.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8726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Eifel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63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4136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Hainich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71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 (selbst finanziert)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8587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61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6894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Hunsrück-Hochwald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70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6054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Kellerwald-Edersee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83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40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9375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Müritz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38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Nieders. Wattenmeer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26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47935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Sächsische Schweiz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77217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Schwarzwald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60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2079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Unteres Odertal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0872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Vorpommersche Boddenlandschaft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93959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Jüterbog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23 Plots 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23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3768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Lieberose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30 Plots 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43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Benefits für die Nationalparke</a:t>
            </a:r>
            <a:br>
              <a:rPr lang="de-DE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b="1">
                <a:latin typeface="Tahoma"/>
                <a:ea typeface="Tahoma"/>
                <a:cs typeface="Tahoma"/>
              </a:rPr>
              <a:t>KI Nationalpark</a:t>
            </a:r>
            <a:endParaRPr lang="de-DE" sz="3200" b="1">
              <a:latin typeface="Tahoma"/>
              <a:ea typeface="Tahoma"/>
              <a:cs typeface="Tahom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984" y="2702221"/>
            <a:ext cx="5639972" cy="400491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Teilnahme am Fotofallen-Monitoring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Klimalogger </a:t>
            </a:r>
            <a:r>
              <a:rPr lang="de-DE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Tomst</a:t>
            </a: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TMS-4 Standard für jeden zweiten Kamerastandort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Wildtierkameras </a:t>
            </a:r>
            <a:r>
              <a:rPr lang="de-DE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Bolyguard</a:t>
            </a: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SG2060-T + Sicherungsbox werden in Gebieten bereitgestellt, in denen noch keine oder nicht ausreichend eigenen Kameras vorhanden sind und nicht aus eigenen Mittel angeschafft werden können.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Batterien und SD-Karten für den Betrieb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zur Ausbringung, wo nötig (Spanngurte, Sicherungsdrähte, Schlösser, Pfosten)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Gesamtbudget = 129.722 €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1692613"/>
            <a:ext cx="5181600" cy="46035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600" b="1" u="sng" dirty="0">
                <a:latin typeface="Tahoma"/>
                <a:ea typeface="Tahoma"/>
                <a:cs typeface="Tahoma"/>
              </a:rPr>
              <a:t>Teilnahme am </a:t>
            </a:r>
            <a:r>
              <a:rPr lang="de-DE" sz="1600" b="1" u="sng" dirty="0" err="1">
                <a:latin typeface="Tahoma"/>
                <a:ea typeface="Tahoma"/>
                <a:cs typeface="Tahoma"/>
              </a:rPr>
              <a:t>Akustikmonitoring</a:t>
            </a:r>
            <a:endParaRPr lang="de-DE" sz="1600" b="1" u="sng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Autonome wetterfeste Audiologger (</a:t>
            </a:r>
            <a:r>
              <a:rPr lang="de-DE" sz="1500" dirty="0" err="1">
                <a:latin typeface="Tahoma"/>
                <a:ea typeface="Tahoma"/>
                <a:cs typeface="Tahoma"/>
              </a:rPr>
              <a:t>AudioMoth</a:t>
            </a:r>
            <a:r>
              <a:rPr lang="de-DE" sz="1500" dirty="0">
                <a:latin typeface="Tahoma"/>
                <a:ea typeface="Tahoma"/>
                <a:cs typeface="Tahoma"/>
              </a:rPr>
              <a:t> oder Song Meter Micro 2)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Logger müssen regelmäßig gewartet werden (Batterien und SD-Karten ausgetauscht – mindestens alle 36 Tage)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Alle Gebiete für das </a:t>
            </a:r>
            <a:r>
              <a:rPr lang="de-DE" sz="1500" dirty="0" err="1">
                <a:latin typeface="Tahoma"/>
                <a:ea typeface="Tahoma"/>
                <a:cs typeface="Tahoma"/>
              </a:rPr>
              <a:t>Akustikmonitoring</a:t>
            </a:r>
            <a:r>
              <a:rPr lang="de-DE" sz="1500" dirty="0">
                <a:latin typeface="Tahoma"/>
                <a:ea typeface="Tahoma"/>
                <a:cs typeface="Tahoma"/>
              </a:rPr>
              <a:t> werden für die Wartung mit Android-Mobiltelefonen ausgestattet, und um Metadaten über eine spezielle Applikation aufzunehmen (geplant sind 2-3 Handys pro Gebiet)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Externe Festplatten für die Gebiete, die keine eigenen haben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Batterien und SD-Karten für den Betrieb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Material zur Ausbringung, wo nötig (Spanngurte, Sicherungsdrähte, Schlösser, Pfosten)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latin typeface="Tahoma"/>
                <a:ea typeface="Tahoma"/>
                <a:cs typeface="Tahoma"/>
              </a:rPr>
              <a:t>Computer/Laptop für einmaliges Aktivieren der </a:t>
            </a:r>
            <a:r>
              <a:rPr lang="de-DE" sz="1500" dirty="0" err="1">
                <a:latin typeface="Tahoma"/>
                <a:ea typeface="Tahoma"/>
                <a:cs typeface="Tahoma"/>
              </a:rPr>
              <a:t>AudioMoth</a:t>
            </a:r>
            <a:r>
              <a:rPr lang="de-DE" sz="1500" dirty="0">
                <a:latin typeface="Tahoma"/>
                <a:ea typeface="Tahoma"/>
                <a:cs typeface="Tahoma"/>
              </a:rPr>
              <a:t> und Transfer der </a:t>
            </a:r>
            <a:r>
              <a:rPr lang="de-DE" sz="1500" dirty="0" err="1">
                <a:latin typeface="Tahoma"/>
                <a:ea typeface="Tahoma"/>
                <a:cs typeface="Tahoma"/>
              </a:rPr>
              <a:t>Monitoringdaten</a:t>
            </a:r>
            <a:r>
              <a:rPr lang="de-DE" sz="1500" dirty="0">
                <a:latin typeface="Tahoma"/>
                <a:ea typeface="Tahoma"/>
                <a:cs typeface="Tahoma"/>
              </a:rPr>
              <a:t> von Vorteil (nicht im Budget enthalten)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Gesamtbudget = 191.522 €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5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rafik 3">
            <a:extLst>
              <a:ext uri="{FF2B5EF4-FFF2-40B4-BE49-F238E27FC236}">
                <a16:creationId xmlns:a16="http://schemas.microsoft.com/office/drawing/2014/main" id="{D8603FEC-906F-44DC-B197-087188B29898}"/>
              </a:ext>
            </a:extLst>
          </p:cNvPr>
          <p:cNvSpPr>
            <a:spLocks noChangeAspect="1"/>
          </p:cNvSpPr>
          <p:nvPr/>
        </p:nvSpPr>
        <p:spPr>
          <a:xfrm>
            <a:off x="9301619" y="522140"/>
            <a:ext cx="2510553" cy="2337095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Über 321.000 € an Technik verbleibt nach Projektende bei den Gebieten!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Benefits für die Nationalparke</a:t>
            </a:r>
            <a:br>
              <a:rPr lang="de-DE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b="1">
                <a:latin typeface="Tahoma"/>
                <a:ea typeface="Tahoma"/>
                <a:cs typeface="Tahoma"/>
              </a:rPr>
              <a:t>KI Nationalpark</a:t>
            </a:r>
            <a:endParaRPr lang="de-DE" sz="3200" b="1">
              <a:latin typeface="Tahoma"/>
              <a:ea typeface="Tahoma"/>
              <a:cs typeface="Tahom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984" y="2702221"/>
            <a:ext cx="5639972" cy="4004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b="1" u="sng">
                <a:latin typeface="Tahoma"/>
                <a:ea typeface="Tahoma"/>
                <a:cs typeface="Tahoma"/>
              </a:rPr>
              <a:t>Teilnahme am Fotofallen-Monitoring</a:t>
            </a:r>
            <a:endParaRPr lang="de-DE" sz="150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de-DE" sz="1500">
                <a:latin typeface="Tahoma"/>
                <a:ea typeface="Tahoma"/>
                <a:cs typeface="Tahoma"/>
              </a:rPr>
              <a:t>Unterstützung durch Studierende bei </a:t>
            </a:r>
            <a:r>
              <a:rPr lang="de-DE" sz="1500" err="1">
                <a:latin typeface="Tahoma"/>
                <a:ea typeface="Tahoma"/>
                <a:cs typeface="Tahoma"/>
              </a:rPr>
              <a:t>Verbissmonitoring</a:t>
            </a:r>
            <a:r>
              <a:rPr lang="de-DE" sz="1500">
                <a:latin typeface="Tahoma"/>
                <a:ea typeface="Tahoma"/>
                <a:cs typeface="Tahoma"/>
              </a:rPr>
              <a:t> für einige Nationalparke </a:t>
            </a:r>
          </a:p>
          <a:p>
            <a:pPr>
              <a:lnSpc>
                <a:spcPct val="120000"/>
              </a:lnSpc>
            </a:pPr>
            <a:r>
              <a:rPr lang="de-DE" sz="1500">
                <a:latin typeface="Tahoma"/>
                <a:ea typeface="Tahoma"/>
                <a:cs typeface="Tahoma"/>
              </a:rPr>
              <a:t>Sowie Unterstützung bei Kamerapflege und Datenauslesung für Nationalpark Vorpommersche Boddenlandschaft und Müritz</a:t>
            </a:r>
            <a:endParaRPr lang="de-DE" sz="15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>
                <a:latin typeface="Tahoma"/>
                <a:ea typeface="Tahoma"/>
                <a:cs typeface="Tahoma"/>
              </a:rPr>
              <a:t>Gesamtbudget = 83.000 €</a:t>
            </a:r>
          </a:p>
          <a:p>
            <a:pPr>
              <a:lnSpc>
                <a:spcPct val="120000"/>
              </a:lnSpc>
            </a:pPr>
            <a:r>
              <a:rPr lang="de-DE" sz="1500" i="1">
                <a:latin typeface="Tahoma"/>
                <a:ea typeface="Tahoma"/>
                <a:cs typeface="Tahoma"/>
              </a:rPr>
              <a:t>Datenverarbeitung und Analyse durch die Uni Freiburg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>
                <a:latin typeface="Tahoma"/>
                <a:ea typeface="Tahoma"/>
                <a:cs typeface="Tahoma"/>
              </a:rPr>
              <a:t>Gesamtbudget = 440.000 €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2702221"/>
            <a:ext cx="5181600" cy="3942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600" b="1" u="sng">
                <a:latin typeface="Tahoma"/>
                <a:ea typeface="Tahoma"/>
                <a:cs typeface="Tahoma"/>
              </a:rPr>
              <a:t>Teilnahme am Akustikmonitoring</a:t>
            </a:r>
          </a:p>
          <a:p>
            <a:pPr>
              <a:lnSpc>
                <a:spcPct val="120000"/>
              </a:lnSpc>
            </a:pPr>
            <a:r>
              <a:rPr lang="de-DE" sz="1500" i="1">
                <a:latin typeface="Tahoma"/>
                <a:ea typeface="Tahoma"/>
                <a:cs typeface="Tahoma"/>
              </a:rPr>
              <a:t>Datenverarbeitung und Analyse durch die Firma </a:t>
            </a:r>
            <a:r>
              <a:rPr lang="de-DE" sz="1500" i="1" err="1">
                <a:latin typeface="Tahoma"/>
                <a:ea typeface="Tahoma"/>
                <a:cs typeface="Tahoma"/>
              </a:rPr>
              <a:t>Biometrio.Earth</a:t>
            </a:r>
            <a:endParaRPr lang="de-DE" sz="1500" i="1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>
                <a:latin typeface="Tahoma"/>
                <a:ea typeface="Tahoma"/>
                <a:cs typeface="Tahoma"/>
              </a:rPr>
              <a:t>Gesamtbudget = 640.000 €</a:t>
            </a:r>
            <a:endParaRPr lang="de-DE" sz="1500" i="1">
              <a:latin typeface="Tahoma"/>
              <a:ea typeface="Tahoma"/>
              <a:cs typeface="Tahoma"/>
            </a:endParaRPr>
          </a:p>
        </p:txBody>
      </p:sp>
      <p:sp>
        <p:nvSpPr>
          <p:cNvPr id="7" name="Grafik 3">
            <a:extLst>
              <a:ext uri="{FF2B5EF4-FFF2-40B4-BE49-F238E27FC236}">
                <a16:creationId xmlns:a16="http://schemas.microsoft.com/office/drawing/2014/main" id="{D8603FEC-906F-44DC-B197-087188B29898}"/>
              </a:ext>
            </a:extLst>
          </p:cNvPr>
          <p:cNvSpPr>
            <a:spLocks noChangeAspect="1"/>
          </p:cNvSpPr>
          <p:nvPr/>
        </p:nvSpPr>
        <p:spPr>
          <a:xfrm>
            <a:off x="9232099" y="365125"/>
            <a:ext cx="2654620" cy="2471208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Ca. 1,2 Mio. € Bundesmittel für Datenverarbeitung und Analyse</a:t>
            </a:r>
            <a:endParaRPr lang="de-DE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2216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Eigenmittel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 Nationalpark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723457"/>
            <a:ext cx="5468748" cy="50339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sz="1600" dirty="0">
                <a:latin typeface="Tahoma"/>
                <a:ea typeface="Tahoma"/>
                <a:cs typeface="Tahoma"/>
              </a:rPr>
              <a:t>Nach intensiven Verhandlungen, hat NNL e.V. eine </a:t>
            </a:r>
            <a:r>
              <a:rPr lang="de-DE" sz="1600" b="1" dirty="0">
                <a:latin typeface="Tahoma"/>
                <a:ea typeface="Tahoma"/>
                <a:cs typeface="Tahoma"/>
              </a:rPr>
              <a:t>Förderquote von 95 % </a:t>
            </a:r>
            <a:r>
              <a:rPr lang="de-DE" sz="1600" dirty="0">
                <a:latin typeface="Tahoma"/>
                <a:ea typeface="Tahoma"/>
                <a:cs typeface="Tahoma"/>
              </a:rPr>
              <a:t>erreicht. </a:t>
            </a:r>
            <a:endParaRPr lang="de-DE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NNL e.V. wird insgesamt </a:t>
            </a:r>
            <a:r>
              <a:rPr lang="de-DE" sz="1600" b="1" dirty="0">
                <a:latin typeface="Tahoma"/>
                <a:ea typeface="Tahoma"/>
                <a:cs typeface="Tahoma"/>
              </a:rPr>
              <a:t>30.000 € an baren Eigenmitteln</a:t>
            </a:r>
            <a:r>
              <a:rPr lang="de-DE" sz="1600" dirty="0">
                <a:latin typeface="Tahoma"/>
                <a:ea typeface="Tahoma"/>
                <a:cs typeface="Tahoma"/>
              </a:rPr>
              <a:t> aufbringen müssen.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Im April hat die AG NLP sich dafür ausgesprochen, diesen Eigenanteil als Umlage durch beteiligten NLP zu finanzieren.</a:t>
            </a:r>
          </a:p>
          <a:p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Hierbei wurde angeregt, dass es zwei verschiedene Umlagesätze geben solle für Gebiete, die an beiden Verfahren teilnehmen und für jene die nur am </a:t>
            </a:r>
            <a:r>
              <a:rPr lang="de-DE" sz="1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Fotofallenmonitoring</a:t>
            </a:r>
            <a:r>
              <a:rPr lang="de-DE" sz="1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mitmachen.</a:t>
            </a:r>
          </a:p>
          <a:p>
            <a:pPr marL="0" indent="0">
              <a:buNone/>
            </a:pP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DE" sz="1600" b="1" dirty="0">
                <a:latin typeface="Tahoma"/>
                <a:ea typeface="Tahoma"/>
                <a:cs typeface="Tahoma"/>
              </a:rPr>
              <a:t>Vorschlag – einmalige Zahlung</a:t>
            </a:r>
          </a:p>
          <a:p>
            <a:pPr marL="285750" indent="-285750"/>
            <a:r>
              <a:rPr lang="de-DE" sz="1600" dirty="0">
                <a:latin typeface="Tahoma"/>
                <a:ea typeface="Tahoma"/>
                <a:cs typeface="Tahoma"/>
              </a:rPr>
              <a:t>2.000 € für alle Gebiete, die am Fotofallen Monitoring teilnehmen (5)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/>
            <a:r>
              <a:rPr lang="de-DE" sz="1600" dirty="0">
                <a:latin typeface="Tahoma"/>
                <a:ea typeface="Tahoma"/>
                <a:cs typeface="Tahoma"/>
              </a:rPr>
              <a:t>2.500 € für alle Gebiete, die am Fotofallen und Akustik Monitoring teilnehmen (8)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DE" sz="1600" dirty="0">
                <a:latin typeface="Tahoma"/>
                <a:ea typeface="Tahoma"/>
                <a:cs typeface="Tahoma"/>
              </a:rPr>
              <a:t>Es werden abgestimmte zahlungsbegründende Unterlagen und Rechnungen erstellt.</a:t>
            </a:r>
            <a:endParaRPr lang="de-DE" sz="16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0E97A228-535B-3C5E-8A7C-F3D94DF4F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139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DD7BD0-0EC3-AD6E-A978-B24449B3EEA7}"/>
              </a:ext>
            </a:extLst>
          </p:cNvPr>
          <p:cNvSpPr txBox="1"/>
          <p:nvPr/>
        </p:nvSpPr>
        <p:spPr>
          <a:xfrm>
            <a:off x="11324999" y="6642458"/>
            <a:ext cx="141449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Christian Wiesel</a:t>
            </a:r>
            <a:endParaRPr lang="en-US" sz="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1680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89c7a8-21ba-4e7d-b7c7-583f0c4603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F5DB68D700314FBAA7F0C0C2494B6F" ma:contentTypeVersion="18" ma:contentTypeDescription="Ein neues Dokument erstellen." ma:contentTypeScope="" ma:versionID="187fa33a315e56e6e78924537d94d1a1">
  <xsd:schema xmlns:xsd="http://www.w3.org/2001/XMLSchema" xmlns:xs="http://www.w3.org/2001/XMLSchema" xmlns:p="http://schemas.microsoft.com/office/2006/metadata/properties" xmlns:ns3="c089c7a8-21ba-4e7d-b7c7-583f0c4603a9" xmlns:ns4="d3b71467-e996-49bd-96e0-77ba74368acc" targetNamespace="http://schemas.microsoft.com/office/2006/metadata/properties" ma:root="true" ma:fieldsID="7dc964e749a1102a8143b1c49a311479" ns3:_="" ns4:_="">
    <xsd:import namespace="c089c7a8-21ba-4e7d-b7c7-583f0c4603a9"/>
    <xsd:import namespace="d3b71467-e996-49bd-96e0-77ba74368a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9c7a8-21ba-4e7d-b7c7-583f0c460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71467-e996-49bd-96e0-77ba74368a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2F06C-535D-4050-A490-1E9E12D363C2}">
  <ds:schemaRefs>
    <ds:schemaRef ds:uri="http://purl.org/dc/terms/"/>
    <ds:schemaRef ds:uri="http://www.w3.org/XML/1998/namespace"/>
    <ds:schemaRef ds:uri="http://schemas.microsoft.com/office/2006/documentManagement/types"/>
    <ds:schemaRef ds:uri="c089c7a8-21ba-4e7d-b7c7-583f0c4603a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3b71467-e996-49bd-96e0-77ba74368a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D0E188-6353-4E82-980F-8C89B23E2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E9B27-0BE6-480B-9538-22A7F0182C15}">
  <ds:schemaRefs>
    <ds:schemaRef ds:uri="c089c7a8-21ba-4e7d-b7c7-583f0c4603a9"/>
    <ds:schemaRef ds:uri="d3b71467-e996-49bd-96e0-77ba74368a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Breitbild</PresentationFormat>
  <Paragraphs>441</Paragraphs>
  <Slides>32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4" baseType="lpstr">
      <vt:lpstr>Aptos</vt:lpstr>
      <vt:lpstr>Aptos Display</vt:lpstr>
      <vt:lpstr>Arial</vt:lpstr>
      <vt:lpstr>Arial,Sans-Serif</vt:lpstr>
      <vt:lpstr>Calibri</vt:lpstr>
      <vt:lpstr>Courier New</vt:lpstr>
      <vt:lpstr>Courier New,monospace</vt:lpstr>
      <vt:lpstr>FS Me</vt:lpstr>
      <vt:lpstr>Georgia</vt:lpstr>
      <vt:lpstr>Tahoma</vt:lpstr>
      <vt:lpstr>Wingdings</vt:lpstr>
      <vt:lpstr>Larissa</vt:lpstr>
      <vt:lpstr>KI-Nationalpark</vt:lpstr>
      <vt:lpstr>KI Nationalpark eingereicht im dritten Förderaufruf KI-Leuchttürme des BMUKN mit Mitteln aus dem ANK</vt:lpstr>
      <vt:lpstr>Projektziele</vt:lpstr>
      <vt:lpstr>Arbeitspakete</vt:lpstr>
      <vt:lpstr>Zeitplan</vt:lpstr>
      <vt:lpstr>Teilnehmende Gebiete</vt:lpstr>
      <vt:lpstr>Benefits für die Nationalparke KI Nationalpark</vt:lpstr>
      <vt:lpstr>Benefits für die Nationalparke KI Nationalpark</vt:lpstr>
      <vt:lpstr>Eigenmittel KI Nationalpark</vt:lpstr>
      <vt:lpstr>Technik &amp; Versand</vt:lpstr>
      <vt:lpstr>Technik &amp; Versand</vt:lpstr>
      <vt:lpstr>Technik – wer braucht zusätzlich?</vt:lpstr>
      <vt:lpstr>Datenkauf 2026 –  Besuchende</vt:lpstr>
      <vt:lpstr>Fotofallen</vt:lpstr>
      <vt:lpstr>Versuchsaufbau</vt:lpstr>
      <vt:lpstr>Versuchsaufbau</vt:lpstr>
      <vt:lpstr>Störungsabfrage</vt:lpstr>
      <vt:lpstr>Klimalogger</vt:lpstr>
      <vt:lpstr>Plot Entwurf für neue Gebiete</vt:lpstr>
      <vt:lpstr>Trainingstermine - Fotofallen</vt:lpstr>
      <vt:lpstr>Übermittlung der Daten - Fotofallen</vt:lpstr>
      <vt:lpstr>Übermittlung der Daten - Fotofallen</vt:lpstr>
      <vt:lpstr>Übermittlung der Daten - Klimalogger</vt:lpstr>
      <vt:lpstr>Audiologger</vt:lpstr>
      <vt:lpstr>Versuchsaufbau</vt:lpstr>
      <vt:lpstr>Versuchsaufbau</vt:lpstr>
      <vt:lpstr>Training - Akustik</vt:lpstr>
      <vt:lpstr>Übermittlung der Daten - Akustik</vt:lpstr>
      <vt:lpstr>Mitwirken der NLP-Verwaltung</vt:lpstr>
      <vt:lpstr>Termine</vt:lpstr>
      <vt:lpstr>Fragestunde</vt:lpstr>
      <vt:lpstr>Los geht´s!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KI-Nationalpark</dc:title>
  <dc:creator>Dr. Neele Larondelle</dc:creator>
  <cp:lastModifiedBy>Lydia Kluge</cp:lastModifiedBy>
  <cp:revision>11</cp:revision>
  <cp:lastPrinted>2025-06-17T12:33:04Z</cp:lastPrinted>
  <dcterms:created xsi:type="dcterms:W3CDTF">2024-10-01T08:00:57Z</dcterms:created>
  <dcterms:modified xsi:type="dcterms:W3CDTF">2026-05-05T06:28:55Z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0x010100C7F5DB68D700314FBAA7F0C0C2494B6F</vt:lpwstr>
  </property>
</Properties>
</file>