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9"/>
  </p:notesMasterIdLst>
  <p:sldIdLst>
    <p:sldId id="791" r:id="rId5"/>
    <p:sldId id="805" r:id="rId6"/>
    <p:sldId id="763" r:id="rId7"/>
    <p:sldId id="2934" r:id="rId8"/>
    <p:sldId id="258" r:id="rId9"/>
    <p:sldId id="2931" r:id="rId10"/>
    <p:sldId id="782" r:id="rId11"/>
    <p:sldId id="769" r:id="rId12"/>
    <p:sldId id="2933" r:id="rId13"/>
    <p:sldId id="2927" r:id="rId14"/>
    <p:sldId id="2935" r:id="rId15"/>
    <p:sldId id="780" r:id="rId16"/>
    <p:sldId id="264" r:id="rId17"/>
    <p:sldId id="270" r:id="rId18"/>
    <p:sldId id="793" r:id="rId19"/>
    <p:sldId id="781" r:id="rId20"/>
    <p:sldId id="269" r:id="rId21"/>
    <p:sldId id="788" r:id="rId22"/>
    <p:sldId id="2932" r:id="rId23"/>
    <p:sldId id="784" r:id="rId24"/>
    <p:sldId id="266" r:id="rId25"/>
    <p:sldId id="261" r:id="rId26"/>
    <p:sldId id="298" r:id="rId27"/>
    <p:sldId id="798" r:id="rId2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58BC2A3-B9A1-EA8C-81B0-8D84C42C5C57}" name="Marla Schulz" initials="MS" userId="S::marla.schulz@nationale-naturlandschaften.de::7817e206-c439-4abb-974c-76065550557f" providerId="AD"/>
  <p188:author id="{F52109FE-B99E-007E-32A9-986EC81CC6B0}" name="Gastbenutzer" initials="Ga" userId="S::urn:spo:anon#4214c0c262e818eff06881b7c658fc987007024ffc2539d42fef597af9d1d570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A9B9"/>
    <a:srgbClr val="BDABC5"/>
    <a:srgbClr val="ED3232"/>
    <a:srgbClr val="83406F"/>
    <a:srgbClr val="962E45"/>
    <a:srgbClr val="009553"/>
    <a:srgbClr val="F07F3C"/>
    <a:srgbClr val="0098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048" autoAdjust="0"/>
  </p:normalViewPr>
  <p:slideViewPr>
    <p:cSldViewPr snapToGrid="0">
      <p:cViewPr varScale="1">
        <p:scale>
          <a:sx n="96" d="100"/>
          <a:sy n="96" d="100"/>
        </p:scale>
        <p:origin x="68" y="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45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0814E3-0D83-4A55-82B5-E7B2408E6B9F}" type="datetimeFigureOut">
              <a:rPr lang="de-DE" smtClean="0"/>
              <a:t>05.05.2026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C20F0F-AB25-4C13-A48B-E2FBC7E5C0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8167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C20F0F-AB25-4C13-A48B-E2FBC7E5C0CD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03275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F95E5D-7B02-4E08-B831-0F730E6E11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F6175EB-DEE2-3F06-F1A4-0DB9ED55D3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DC1AA98-6727-0D4D-2EEC-814096FA9A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Jagd: </a:t>
            </a:r>
          </a:p>
          <a:p>
            <a:r>
              <a:rPr lang="de-DE" dirty="0"/>
              <a:t>Darüber hinaus wurden Daten erhoben, um den Jagddruck sowie die Konstitution und den Zustand der Tiere zu </a:t>
            </a:r>
            <a:r>
              <a:rPr lang="de-DE" dirty="0" err="1"/>
              <a:t>bestimmen.Die</a:t>
            </a:r>
            <a:r>
              <a:rPr lang="de-DE" dirty="0"/>
              <a:t> Konstitution bezieht sich auf den körperlichen Zustand eines Tieres, den es seit seiner Geburt aufgrund seiner Lebensbedingungen, insbesondere während der Wachstumsphase, entwickelt </a:t>
            </a:r>
            <a:r>
              <a:rPr lang="de-DE" dirty="0" err="1"/>
              <a:t>hat.Zustand</a:t>
            </a:r>
            <a:r>
              <a:rPr lang="de-DE" dirty="0"/>
              <a:t> (Körpergewicht)Konstitution (</a:t>
            </a:r>
            <a:r>
              <a:rPr lang="de-DE" dirty="0" err="1"/>
              <a:t>Hinterfußlänge</a:t>
            </a:r>
            <a:r>
              <a:rPr lang="de-DE" dirty="0"/>
              <a:t>)</a:t>
            </a:r>
          </a:p>
          <a:p>
            <a:endParaRPr lang="de-DE" dirty="0"/>
          </a:p>
          <a:p>
            <a:r>
              <a:rPr lang="de-DE" dirty="0"/>
              <a:t>Klimatische Bedingungen</a:t>
            </a:r>
          </a:p>
          <a:p>
            <a:r>
              <a:rPr lang="de-DE" dirty="0"/>
              <a:t>Messung der Luft- und Bodentemperatur sowie der Bodenfeuchte→ Klimalogger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5929696-9D92-749D-FA79-B2D2681F6F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424BEA-E3BC-4CA4-AE18-CF029350A7AF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19300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0F3E30-DF0F-B98F-8628-22D4557D8B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E207833-EEE4-EC6E-11E7-9AC6498CD1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82A4DA30-3098-70FC-4A71-D6379D5257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7EB8835-2039-CCCF-A5D2-721926C428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424BEA-E3BC-4CA4-AE18-CF029350A7AF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78794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1A8702-4511-E285-BF37-7DDB2AA443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985C397-9ECC-D385-04A3-820319023A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54D732F-9F42-6124-6B73-7D24B0F134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35EBC7D-3EA1-9466-B49F-76BC8F754C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424BEA-E3BC-4CA4-AE18-CF029350A7AF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67646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C20F0F-AB25-4C13-A48B-E2FBC7E5C0CD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67343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00377F-0B22-DE91-5E27-0B59A4E6C3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26B2755-5E39-5F97-EFC4-7BCA659DB9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5C7AF9C-EE9D-EFC3-279C-958BFFD1FD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648AB4F-1804-6ADD-55BC-375D714946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424BEA-E3BC-4CA4-AE18-CF029350A7AF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588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C20F0F-AB25-4C13-A48B-E2FBC7E5C0CD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0430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424BEA-E3BC-4CA4-AE18-CF029350A7AF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0847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424BEA-E3BC-4CA4-AE18-CF029350A7A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0072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6D87A0-00CE-8FF5-7074-01EF7664CB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E2719F-6739-E121-1619-622032D833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56455F-EA57-E899-03DB-E9EAC3769F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BA3310-C90E-BC00-41F7-29389A3213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BF456-70B3-FB4F-AF2F-96752AD7D350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9300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424BEA-E3BC-4CA4-AE18-CF029350A7AF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4097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izenplatzhalt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de-DE" sz="1200" dirty="0">
              <a:solidFill>
                <a:srgbClr val="000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</p:txBody>
      </p:sp>
      <p:sp>
        <p:nvSpPr>
          <p:cNvPr id="30724" name="Foliennummernplatzhalt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S Me" panose="02000506040000020004" pitchFamily="50" charset="0"/>
                <a:ea typeface="ヒラギノ明朝 ProN W3"/>
                <a:cs typeface="ヒラギノ明朝 ProN W3"/>
              </a:defRPr>
            </a:lvl1pPr>
            <a:lvl2pPr marL="742950" indent="-285750">
              <a:defRPr>
                <a:solidFill>
                  <a:schemeClr val="tx1"/>
                </a:solidFill>
                <a:latin typeface="FS Me" panose="02000506040000020004" pitchFamily="50" charset="0"/>
                <a:ea typeface="ヒラギノ明朝 ProN W3"/>
                <a:cs typeface="ヒラギノ明朝 ProN W3"/>
              </a:defRPr>
            </a:lvl2pPr>
            <a:lvl3pPr marL="1143000" indent="-228600">
              <a:defRPr>
                <a:solidFill>
                  <a:schemeClr val="tx1"/>
                </a:solidFill>
                <a:latin typeface="FS Me" panose="02000506040000020004" pitchFamily="50" charset="0"/>
                <a:ea typeface="ヒラギノ明朝 ProN W3"/>
                <a:cs typeface="ヒラギノ明朝 ProN W3"/>
              </a:defRPr>
            </a:lvl3pPr>
            <a:lvl4pPr marL="1600200" indent="-228600">
              <a:defRPr>
                <a:solidFill>
                  <a:schemeClr val="tx1"/>
                </a:solidFill>
                <a:latin typeface="FS Me" panose="02000506040000020004" pitchFamily="50" charset="0"/>
                <a:ea typeface="ヒラギノ明朝 ProN W3"/>
                <a:cs typeface="ヒラギノ明朝 ProN W3"/>
              </a:defRPr>
            </a:lvl4pPr>
            <a:lvl5pPr marL="2057400" indent="-228600">
              <a:defRPr>
                <a:solidFill>
                  <a:schemeClr val="tx1"/>
                </a:solidFill>
                <a:latin typeface="FS Me" panose="02000506040000020004" pitchFamily="50" charset="0"/>
                <a:ea typeface="ヒラギノ明朝 ProN W3"/>
                <a:cs typeface="ヒラギノ明朝 ProN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S Me" panose="02000506040000020004" pitchFamily="50" charset="0"/>
                <a:ea typeface="ヒラギノ明朝 ProN W3"/>
                <a:cs typeface="ヒラギノ明朝 ProN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S Me" panose="02000506040000020004" pitchFamily="50" charset="0"/>
                <a:ea typeface="ヒラギノ明朝 ProN W3"/>
                <a:cs typeface="ヒラギノ明朝 ProN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S Me" panose="02000506040000020004" pitchFamily="50" charset="0"/>
                <a:ea typeface="ヒラギノ明朝 ProN W3"/>
                <a:cs typeface="ヒラギノ明朝 ProN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S Me" panose="02000506040000020004" pitchFamily="50" charset="0"/>
                <a:ea typeface="ヒラギノ明朝 ProN W3"/>
                <a:cs typeface="ヒラギノ明朝 ProN W3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931D92-4CFE-45B1-85F5-509F28034DF4}" type="slidenum"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sym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490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Es wurde ein standardisierter Ansatz zur Überwachung mit Kamerafallen in allen Gebieten umgesetzt: </a:t>
            </a:r>
          </a:p>
          <a:p>
            <a:r>
              <a:rPr lang="de-DE" dirty="0"/>
              <a:t>- Die Standorte der Kamerafallen werden nach dem Zufallsprinzip ausgewählt, um eine zufällige und räumlich unabhängige Datenerfassung zu gewährleisten – Punkte auf der Folie </a:t>
            </a:r>
          </a:p>
          <a:p>
            <a:r>
              <a:rPr lang="de-DE" dirty="0"/>
              <a:t>- Diese ausgewählten Standorte werden auch für die Platzierung der Audio-Logger sowie der Klima-Logger verwendet (an 50 % der Standorte Klima-Logger)</a:t>
            </a:r>
          </a:p>
          <a:p>
            <a:endParaRPr lang="de-DE" dirty="0"/>
          </a:p>
          <a:p>
            <a:r>
              <a:rPr lang="de-DE" dirty="0"/>
              <a:t>CT-Datenverarbeitung </a:t>
            </a:r>
          </a:p>
          <a:p>
            <a:r>
              <a:rPr lang="de-DE" dirty="0"/>
              <a:t>Die von allen Kamerafallen abgerufenen Bilder werden einheitlich strukturiert und verarbeitet, einschließlich Bildbearbeitung und Artenklassifizierung.</a:t>
            </a:r>
          </a:p>
          <a:p>
            <a:r>
              <a:rPr lang="de-DE" dirty="0"/>
              <a:t>Wir verwenden TRAPPER, eine serverbasierte Software zur Verwaltung und Klassifizierung von Kamerafallen-Daten und </a:t>
            </a:r>
            <a:r>
              <a:rPr lang="de-DE" dirty="0" err="1"/>
              <a:t>deepFaune</a:t>
            </a:r>
            <a:r>
              <a:rPr lang="de-DE" dirty="0"/>
              <a:t> für die KI-Klassifizierungen</a:t>
            </a:r>
          </a:p>
          <a:p>
            <a:endParaRPr lang="de-DE" dirty="0"/>
          </a:p>
          <a:p>
            <a:r>
              <a:rPr lang="de-DE" dirty="0"/>
              <a:t>Informationen zu:</a:t>
            </a:r>
          </a:p>
          <a:p>
            <a:r>
              <a:rPr lang="de-DE" dirty="0"/>
              <a:t>der Populationsdichte, der räumlichen Verteilung, dem Geschlechterverhältnis und der Altersstruktur der jeweiligen Huftierarten –  Informationen zur Artenhäufigkeit und -besetzung sowie zu Aktivitätsmustern</a:t>
            </a:r>
          </a:p>
          <a:p>
            <a:endParaRPr lang="de-DE" dirty="0"/>
          </a:p>
          <a:p>
            <a:r>
              <a:rPr lang="de-DE" dirty="0"/>
              <a:t>Status der Regeneration</a:t>
            </a:r>
          </a:p>
          <a:p>
            <a:r>
              <a:rPr lang="de-DE" dirty="0"/>
              <a:t>Zufällige Verteilung von 300 Probeflächen Untersuchung der am nächsten stehenden beiden Bäume pro Baumart/Größenklasse Relatives Höhenwachstum Räumliche Verteilung Zustand der Endtriebe </a:t>
            </a:r>
            <a:r>
              <a:rPr lang="de-DE" dirty="0" err="1"/>
              <a:t>Verbissintensität</a:t>
            </a:r>
            <a:r>
              <a:rPr lang="de-DE" dirty="0"/>
              <a:t>→ Methode der nächstgelegenen Bäume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C20F0F-AB25-4C13-A48B-E2FBC7E5C0CD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9975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Störungen durch den Menschen: </a:t>
            </a:r>
          </a:p>
          <a:p>
            <a:endParaRPr lang="de-DE" dirty="0"/>
          </a:p>
          <a:p>
            <a:r>
              <a:rPr lang="de-DE" dirty="0"/>
              <a:t>Störungen durch Tourismus und </a:t>
            </a:r>
            <a:r>
              <a:rPr lang="de-DE" dirty="0" err="1"/>
              <a:t>Forstwirtschaftzur</a:t>
            </a:r>
            <a:r>
              <a:rPr lang="de-DE" dirty="0"/>
              <a:t> Bewertung der räumlichen Verteilung von Störungen durch Tourismus und Forstwirtschaft. Die Erfassung dieser beiden Parameter ist wichtig für die korrekte Interpretation der räumlichen Verteilung von </a:t>
            </a:r>
            <a:r>
              <a:rPr lang="de-DE" dirty="0" err="1"/>
              <a:t>Tierarten.Die</a:t>
            </a:r>
            <a:r>
              <a:rPr lang="de-DE" dirty="0"/>
              <a:t> durch den Tourismus verursachte Störungsintensität wurde von 0 (fast keine Aktivität) bis 3 (hohe Aktivität) kodiert, während die durch die Forstwirtschaft verursachte Störungsintensität von A (keine forstwirtschaftliche Aktivität) bis D (intensive Eingriffe) kodiert wurde.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C20F0F-AB25-4C13-A48B-E2FBC7E5C0CD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9650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0481F-ED12-4413-A0CA-8FDD0707CDE6}" type="datetime1">
              <a:rPr lang="de-DE" smtClean="0"/>
              <a:t>05.05.2026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AG Nationalparke  |  KI-Nationalpark  |  12. November 2025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3166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94AF-0D43-4506-9E18-AC32FEA4029A}" type="datetime1">
              <a:rPr lang="de-DE" smtClean="0"/>
              <a:t>05.05.2026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AG Nationalparke  |  KI-Nationalpark  |  12. November 2025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9206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D6726-64BB-45CB-98BC-5954C8F649FB}" type="datetime1">
              <a:rPr lang="de-DE" smtClean="0"/>
              <a:t>05.05.2026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AG Nationalparke  |  KI-Nationalpark  |  12. November 2025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9958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1_Titelfolie-Unten-Mi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42F0C15C-C990-7140-8F83-5FE1705D08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9425" y="4005064"/>
            <a:ext cx="8424862" cy="1371749"/>
          </a:xfrm>
        </p:spPr>
        <p:txBody>
          <a:bodyPr anchor="b" anchorCtr="0"/>
          <a:lstStyle>
            <a:lvl1pPr>
              <a:lnSpc>
                <a:spcPct val="110000"/>
              </a:lnSpc>
              <a:spcBef>
                <a:spcPts val="0"/>
              </a:spcBef>
              <a:defRPr sz="34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79424" y="5535064"/>
            <a:ext cx="8424862" cy="288032"/>
          </a:xfrm>
        </p:spPr>
        <p:txBody>
          <a:bodyPr/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5986436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7" orient="horz" pos="3612">
          <p15:clr>
            <a:srgbClr val="FDE53C"/>
          </p15:clr>
        </p15:guide>
        <p15:guide id="8" pos="5518">
          <p15:clr>
            <a:srgbClr val="FDE53C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folie-unteres-Dr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42F0C15C-C990-7140-8F83-5FE1705D08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9425" y="4437112"/>
            <a:ext cx="8424862" cy="1371749"/>
          </a:xfrm>
        </p:spPr>
        <p:txBody>
          <a:bodyPr anchor="b" anchorCtr="0"/>
          <a:lstStyle>
            <a:lvl1pPr>
              <a:lnSpc>
                <a:spcPct val="110000"/>
              </a:lnSpc>
              <a:spcBef>
                <a:spcPts val="0"/>
              </a:spcBef>
              <a:defRPr sz="34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88768658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7" orient="horz" pos="3612">
          <p15:clr>
            <a:srgbClr val="FDE53C"/>
          </p15:clr>
        </p15:guide>
        <p15:guide id="8" pos="5518">
          <p15:clr>
            <a:srgbClr val="FDE53C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4E75D-F87C-4F59-BA8C-34FD2F152F2A}" type="datetime1">
              <a:rPr lang="de-DE" smtClean="0"/>
              <a:t>05.05.2026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118745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spc="-5" dirty="0">
                <a:solidFill>
                  <a:srgbClr val="000000"/>
                </a:solidFill>
              </a:rPr>
              <a:t>‹Nr.›</a:t>
            </a:fld>
            <a:endParaRPr spc="-5">
              <a:solidFill>
                <a:srgbClr val="000000"/>
              </a:solidFill>
            </a:endParaRPr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87C63C51-2848-9724-0274-A95DCF65F7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79424" y="6382800"/>
            <a:ext cx="10003234" cy="476369"/>
          </a:xfrm>
        </p:spPr>
        <p:txBody>
          <a:bodyPr/>
          <a:lstStyle>
            <a:lvl1pPr>
              <a:defRPr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de-DE"/>
              <a:t>AG Nationalparke  |  KI-Nationalpark  |  12. November 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11219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0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424" y="477390"/>
            <a:ext cx="11233149" cy="1079402"/>
          </a:xfr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de-DE" sz="3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425" y="2779788"/>
            <a:ext cx="11233149" cy="3601541"/>
          </a:xfrm>
        </p:spPr>
        <p:txBody>
          <a:bodyPr/>
          <a:lstStyle>
            <a:lvl1pPr marL="349200" indent="-349200">
              <a:buFont typeface="Courier New" panose="02070309020205020404" pitchFamily="49" charset="0"/>
              <a:buChar char="o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29200" indent="-349200">
              <a:buFont typeface="Courier New" panose="02070309020205020404" pitchFamily="49" charset="0"/>
              <a:buChar char="o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708175" indent="-349200">
              <a:buFont typeface="Courier New" panose="02070309020205020404" pitchFamily="49" charset="0"/>
              <a:buChar char="o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889200" indent="-349200">
              <a:buFont typeface="Courier New" panose="02070309020205020404" pitchFamily="49" charset="0"/>
              <a:buChar char="o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069200" indent="-349200">
              <a:buFont typeface="Courier New" panose="02070309020205020404" pitchFamily="49" charset="0"/>
              <a:buChar char="o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55CC5C5-6C82-AF48-895E-ADF108AE57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de-DE"/>
              <a:t>AG Partner  |  Nationalpark &amp; Biosphärenregion Niedersächsisches Wattenmeer| Mai 2025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5F4EF28-8FEB-4942-8057-EFAAA56F40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8194D6A-EB19-2344-867D-1C90D9BDB9B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110D5610-E1AB-6A41-9A28-3D6DC170A34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79425" y="1447621"/>
            <a:ext cx="11233149" cy="1310231"/>
          </a:xfrm>
        </p:spPr>
        <p:txBody>
          <a:bodyPr tIns="288000" bIns="216000">
            <a:spAutoFit/>
          </a:bodyPr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0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0" indent="0">
              <a:buFont typeface="Arial" panose="020B0604020202020204" pitchFamily="34" charset="0"/>
              <a:buNone/>
              <a:defRPr b="1">
                <a:solidFill>
                  <a:schemeClr val="accent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49209748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E16D8-2ED5-482B-BFA4-D9F2B30F4C68}" type="datetime1">
              <a:rPr lang="de-DE" smtClean="0"/>
              <a:t>05.05.2026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AG Nationalparke  |  KI-Nationalpark  |  12. November 2025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200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A19D5-4186-487E-82AD-A76EB5F665F1}" type="datetime1">
              <a:rPr lang="de-DE" smtClean="0"/>
              <a:t>05.05.2026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AG Nationalparke  |  KI-Nationalpark  |  12. November 2025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5585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A7AA-8C36-41D4-BED6-5BCDE76103C5}" type="datetime1">
              <a:rPr lang="de-DE" smtClean="0"/>
              <a:t>05.05.2026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AG Nationalparke  |  KI-Nationalpark  |  12. November 2025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2901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BF08-2179-4337-8446-68F059423BC4}" type="datetime1">
              <a:rPr lang="de-DE" smtClean="0"/>
              <a:t>05.05.2026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AG Nationalparke  |  KI-Nationalpark  |  12. November 2025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4084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CD782-BF19-43FE-950B-4A01BB5A531F}" type="datetime1">
              <a:rPr lang="de-DE" smtClean="0"/>
              <a:t>05.05.2026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AG Nationalparke  |  KI-Nationalpark  |  12. November 2025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0206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3549-FF15-4AB6-AED0-748A600A8D71}" type="datetime1">
              <a:rPr lang="de-DE" smtClean="0"/>
              <a:t>05.05.2026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AG Nationalparke  |  KI-Nationalpark  |  12. November 2025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7692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4284-916B-428D-9F69-C536E2F33B87}" type="datetime1">
              <a:rPr lang="de-DE" smtClean="0"/>
              <a:t>05.05.2026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AG Nationalparke  |  KI-Nationalpark  |  12. November 2025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3883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A01FE-F9BD-4946-96AB-75B746747567}" type="datetime1">
              <a:rPr lang="de-DE" smtClean="0"/>
              <a:t>05.05.2026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AG Nationalparke  |  KI-Nationalpark  |  12. November 2025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9888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1912AF-9804-4F04-86AC-B8BF804E5923}" type="datetime1">
              <a:rPr lang="de-DE" smtClean="0"/>
              <a:t>05.05.2026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de-DE"/>
              <a:t>AG Nationalparke  |  KI-Nationalpark  |  12. November 2025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4725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4DA4BF-819F-E29B-F77F-92396415C8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platzhalter 8">
            <a:extLst>
              <a:ext uri="{FF2B5EF4-FFF2-40B4-BE49-F238E27FC236}">
                <a16:creationId xmlns:a16="http://schemas.microsoft.com/office/drawing/2014/main" id="{8820E1AE-AC56-48AA-9024-B01B5FC29F0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8" y="-1343413"/>
            <a:ext cx="12192000" cy="6857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sp>
        <p:nvSpPr>
          <p:cNvPr id="8" name="Freihandform 1">
            <a:extLst>
              <a:ext uri="{FF2B5EF4-FFF2-40B4-BE49-F238E27FC236}">
                <a16:creationId xmlns:a16="http://schemas.microsoft.com/office/drawing/2014/main" id="{9CE8D2BA-A1A2-83D6-36ED-A4F816B22558}"/>
              </a:ext>
            </a:extLst>
          </p:cNvPr>
          <p:cNvSpPr/>
          <p:nvPr/>
        </p:nvSpPr>
        <p:spPr>
          <a:xfrm>
            <a:off x="0" y="3260650"/>
            <a:ext cx="12198026" cy="3597349"/>
          </a:xfrm>
          <a:custGeom>
            <a:avLst/>
            <a:gdLst>
              <a:gd name="connsiteX0" fmla="*/ 10609481 w 12198026"/>
              <a:gd name="connsiteY0" fmla="*/ 141932 h 2806376"/>
              <a:gd name="connsiteX1" fmla="*/ 8436424 w 12198026"/>
              <a:gd name="connsiteY1" fmla="*/ 931223 h 2806376"/>
              <a:gd name="connsiteX2" fmla="*/ 6335130 w 12198026"/>
              <a:gd name="connsiteY2" fmla="*/ 678594 h 2806376"/>
              <a:gd name="connsiteX3" fmla="*/ 4226976 w 12198026"/>
              <a:gd name="connsiteY3" fmla="*/ 370374 h 2806376"/>
              <a:gd name="connsiteX4" fmla="*/ 0 w 12198026"/>
              <a:gd name="connsiteY4" fmla="*/ 597550 h 2806376"/>
              <a:gd name="connsiteX5" fmla="*/ 0 w 12198026"/>
              <a:gd name="connsiteY5" fmla="*/ 2806376 h 2806376"/>
              <a:gd name="connsiteX6" fmla="*/ 12198027 w 12198026"/>
              <a:gd name="connsiteY6" fmla="*/ 2806376 h 2806376"/>
              <a:gd name="connsiteX7" fmla="*/ 12198027 w 12198026"/>
              <a:gd name="connsiteY7" fmla="*/ 462941 h 2806376"/>
              <a:gd name="connsiteX8" fmla="*/ 10609481 w 12198026"/>
              <a:gd name="connsiteY8" fmla="*/ 141932 h 2806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8026" h="2806376">
                <a:moveTo>
                  <a:pt x="10609481" y="141932"/>
                </a:moveTo>
                <a:cubicBezTo>
                  <a:pt x="9758370" y="-380042"/>
                  <a:pt x="9208406" y="687712"/>
                  <a:pt x="8436424" y="931223"/>
                </a:cubicBezTo>
                <a:cubicBezTo>
                  <a:pt x="7628752" y="1185878"/>
                  <a:pt x="6985688" y="1035061"/>
                  <a:pt x="6335130" y="678594"/>
                </a:cubicBezTo>
                <a:cubicBezTo>
                  <a:pt x="5956886" y="471299"/>
                  <a:pt x="5305313" y="282619"/>
                  <a:pt x="4226976" y="370374"/>
                </a:cubicBezTo>
                <a:cubicBezTo>
                  <a:pt x="2860068" y="481050"/>
                  <a:pt x="1634397" y="1699874"/>
                  <a:pt x="0" y="597550"/>
                </a:cubicBezTo>
                <a:lnTo>
                  <a:pt x="0" y="2806376"/>
                </a:lnTo>
                <a:lnTo>
                  <a:pt x="12198027" y="2806376"/>
                </a:lnTo>
                <a:lnTo>
                  <a:pt x="12198027" y="462941"/>
                </a:lnTo>
                <a:cubicBezTo>
                  <a:pt x="11729732" y="665298"/>
                  <a:pt x="11262961" y="543099"/>
                  <a:pt x="10609481" y="141932"/>
                </a:cubicBezTo>
                <a:close/>
              </a:path>
            </a:pathLst>
          </a:custGeom>
          <a:solidFill>
            <a:srgbClr val="83406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>
              <a:latin typeface="FS Me" panose="02000506040000020004" pitchFamily="2" charset="77"/>
            </a:endParaRPr>
          </a:p>
        </p:txBody>
      </p:sp>
      <p:sp>
        <p:nvSpPr>
          <p:cNvPr id="12" name="Titel 3">
            <a:extLst>
              <a:ext uri="{FF2B5EF4-FFF2-40B4-BE49-F238E27FC236}">
                <a16:creationId xmlns:a16="http://schemas.microsoft.com/office/drawing/2014/main" id="{11E3CA34-DB1A-4371-9A60-C0F3AC39AE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4" y="4162901"/>
            <a:ext cx="8278944" cy="1371600"/>
          </a:xfrm>
        </p:spPr>
        <p:txBody>
          <a:bodyPr/>
          <a:lstStyle/>
          <a:p>
            <a:r>
              <a:rPr lang="de-DE" dirty="0">
                <a:latin typeface="FS Me"/>
                <a:ea typeface="Tahoma"/>
                <a:cs typeface="Tahoma"/>
              </a:rPr>
              <a:t>KI-Nationalpark</a:t>
            </a:r>
          </a:p>
        </p:txBody>
      </p:sp>
      <p:sp>
        <p:nvSpPr>
          <p:cNvPr id="13" name="Untertitel 50">
            <a:extLst>
              <a:ext uri="{FF2B5EF4-FFF2-40B4-BE49-F238E27FC236}">
                <a16:creationId xmlns:a16="http://schemas.microsoft.com/office/drawing/2014/main" id="{CE583490-0F62-425E-BC35-ADA44E413D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424" y="5534501"/>
            <a:ext cx="8279659" cy="28803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de-DE" dirty="0">
                <a:latin typeface="FS Me"/>
                <a:ea typeface="Tahoma"/>
                <a:cs typeface="Tahoma"/>
              </a:rPr>
              <a:t>Treffen</a:t>
            </a:r>
            <a:r>
              <a:rPr lang="en-US" dirty="0">
                <a:latin typeface="FS Me"/>
                <a:ea typeface="Tahoma"/>
                <a:cs typeface="Tahoma"/>
              </a:rPr>
              <a:t> der AG </a:t>
            </a:r>
            <a:r>
              <a:rPr lang="en-US" dirty="0" err="1">
                <a:latin typeface="FS Me"/>
                <a:ea typeface="Tahoma"/>
                <a:cs typeface="Tahoma"/>
              </a:rPr>
              <a:t>Nationalparke</a:t>
            </a:r>
            <a:r>
              <a:rPr lang="en-US" dirty="0">
                <a:latin typeface="FS Me"/>
                <a:ea typeface="Tahoma"/>
                <a:cs typeface="Tahoma"/>
              </a:rPr>
              <a:t> 12.11.2025 auf </a:t>
            </a:r>
            <a:r>
              <a:rPr lang="de-DE" dirty="0">
                <a:latin typeface="FS Me"/>
                <a:ea typeface="Tahoma"/>
                <a:cs typeface="Tahoma"/>
              </a:rPr>
              <a:t>Rügen</a:t>
            </a:r>
            <a:r>
              <a:rPr lang="en-US" dirty="0">
                <a:latin typeface="FS Me"/>
                <a:ea typeface="Tahoma"/>
                <a:cs typeface="Tahoma"/>
              </a:rPr>
              <a:t> </a:t>
            </a:r>
            <a:endParaRPr lang="de-DE" dirty="0">
              <a:latin typeface="FS Me"/>
              <a:ea typeface="Tahoma"/>
              <a:cs typeface="Tahoma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7E7CDE8-E23C-EE5E-263A-65F9752B82E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2794" y="5339481"/>
            <a:ext cx="3275590" cy="149860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CF4236AC-AE50-469F-AF56-C6991029D48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3589" y="5059324"/>
            <a:ext cx="2934000" cy="328937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E26D7F9F-F959-431A-B66F-03A43F4E79A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2566" y="4270479"/>
            <a:ext cx="3175023" cy="685580"/>
          </a:xfrm>
          <a:prstGeom prst="rect">
            <a:avLst/>
          </a:prstGeom>
        </p:spPr>
      </p:pic>
      <p:sp>
        <p:nvSpPr>
          <p:cNvPr id="9" name="Untertitel 50">
            <a:extLst>
              <a:ext uri="{FF2B5EF4-FFF2-40B4-BE49-F238E27FC236}">
                <a16:creationId xmlns:a16="http://schemas.microsoft.com/office/drawing/2014/main" id="{3615EED5-3510-47AD-8D6B-D92BD9D81D23}"/>
              </a:ext>
            </a:extLst>
          </p:cNvPr>
          <p:cNvSpPr txBox="1">
            <a:spLocks/>
          </p:cNvSpPr>
          <p:nvPr/>
        </p:nvSpPr>
        <p:spPr>
          <a:xfrm rot="5400000">
            <a:off x="-2030250" y="2187720"/>
            <a:ext cx="4310290" cy="3074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b="1" dirty="0"/>
              <a:t>Illustrationen: Sophia M. </a:t>
            </a:r>
            <a:r>
              <a:rPr lang="de-DE" sz="900" b="1" dirty="0" err="1"/>
              <a:t>Phildius</a:t>
            </a:r>
            <a:r>
              <a:rPr lang="de-DE" sz="900" b="1" dirty="0"/>
              <a:t> | Wissenskommunikation</a:t>
            </a:r>
            <a:endParaRPr lang="de-DE" sz="900" dirty="0">
              <a:latin typeface="FS Me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14582533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0DF32999-E7E4-4B56-83EB-9E4C6A5A93CB}"/>
              </a:ext>
            </a:extLst>
          </p:cNvPr>
          <p:cNvGrpSpPr/>
          <p:nvPr/>
        </p:nvGrpSpPr>
        <p:grpSpPr>
          <a:xfrm>
            <a:off x="12698024" y="1795531"/>
            <a:ext cx="3191064" cy="4343902"/>
            <a:chOff x="3610670" y="1795531"/>
            <a:chExt cx="3191064" cy="4343902"/>
          </a:xfrm>
        </p:grpSpPr>
        <p:pic>
          <p:nvPicPr>
            <p:cNvPr id="65" name="Grafik 64">
              <a:extLst>
                <a:ext uri="{FF2B5EF4-FFF2-40B4-BE49-F238E27FC236}">
                  <a16:creationId xmlns:a16="http://schemas.microsoft.com/office/drawing/2014/main" id="{776FF4B0-EA77-4B20-86D3-B1F8CC8F06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91744" y="1915769"/>
              <a:ext cx="3009990" cy="4117267"/>
            </a:xfrm>
            <a:prstGeom prst="rect">
              <a:avLst/>
            </a:prstGeom>
          </p:spPr>
        </p:pic>
        <p:pic>
          <p:nvPicPr>
            <p:cNvPr id="64" name="Grafik 63">
              <a:extLst>
                <a:ext uri="{FF2B5EF4-FFF2-40B4-BE49-F238E27FC236}">
                  <a16:creationId xmlns:a16="http://schemas.microsoft.com/office/drawing/2014/main" id="{EA113184-274B-4B5F-B098-9C6EB75143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3005420" y="2400781"/>
              <a:ext cx="4343902" cy="3133401"/>
            </a:xfrm>
            <a:prstGeom prst="rect">
              <a:avLst/>
            </a:prstGeom>
          </p:spPr>
        </p:pic>
      </p:grpSp>
      <p:pic>
        <p:nvPicPr>
          <p:cNvPr id="13" name="Grafik 12">
            <a:extLst>
              <a:ext uri="{FF2B5EF4-FFF2-40B4-BE49-F238E27FC236}">
                <a16:creationId xmlns:a16="http://schemas.microsoft.com/office/drawing/2014/main" id="{BA3A1B11-BE6A-4716-B160-C016229FC15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539" y="911087"/>
            <a:ext cx="3584713" cy="4641574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5848D7A6-BBE9-4DD2-BC04-C968D0C17AE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447998" y="1273101"/>
            <a:ext cx="4957784" cy="3917547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B1EE81E7-95DA-499F-95CA-54175FC83FB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7010" y="911087"/>
            <a:ext cx="2544754" cy="4686588"/>
          </a:xfrm>
          <a:prstGeom prst="rect">
            <a:avLst/>
          </a:prstGeom>
        </p:spPr>
      </p:pic>
      <p:pic>
        <p:nvPicPr>
          <p:cNvPr id="51" name="Grafik 50">
            <a:extLst>
              <a:ext uri="{FF2B5EF4-FFF2-40B4-BE49-F238E27FC236}">
                <a16:creationId xmlns:a16="http://schemas.microsoft.com/office/drawing/2014/main" id="{F966B7C4-4983-4686-A8BD-801CD0AFAF4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511474" y="1328789"/>
            <a:ext cx="5035826" cy="3877524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74017F46-56F3-4828-9F29-BB9DF19D79C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8992" y="911087"/>
            <a:ext cx="3571460" cy="4678877"/>
          </a:xfrm>
          <a:prstGeom prst="rect">
            <a:avLst/>
          </a:prstGeom>
        </p:spPr>
      </p:pic>
      <p:pic>
        <p:nvPicPr>
          <p:cNvPr id="57" name="Grafik 56">
            <a:extLst>
              <a:ext uri="{FF2B5EF4-FFF2-40B4-BE49-F238E27FC236}">
                <a16:creationId xmlns:a16="http://schemas.microsoft.com/office/drawing/2014/main" id="{5BE3F3D9-02A1-4685-9334-3AB9D7CE4DA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591190" y="1221098"/>
            <a:ext cx="5035826" cy="402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8019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9792EB-71E7-928E-B3FF-866E6E620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716" y="365125"/>
            <a:ext cx="10979084" cy="1341274"/>
          </a:xfrm>
        </p:spPr>
        <p:txBody>
          <a:bodyPr/>
          <a:lstStyle/>
          <a:p>
            <a:r>
              <a:rPr lang="de-DE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Aktueller Stand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A193B61-93E1-A5F9-3E37-C9CC7050D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716" y="1593613"/>
            <a:ext cx="5454472" cy="5080142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de-DE" b="1" dirty="0">
                <a:latin typeface="Tahoma"/>
                <a:ea typeface="Tahoma"/>
                <a:cs typeface="Tahoma"/>
              </a:rPr>
              <a:t>Juli </a:t>
            </a:r>
            <a:r>
              <a:rPr lang="de-DE" dirty="0">
                <a:latin typeface="Tahoma"/>
                <a:ea typeface="Tahoma"/>
                <a:cs typeface="Tahoma"/>
              </a:rPr>
              <a:t>- die gesamte Technik wurde bestellt und an die Gebiete geliefert</a:t>
            </a:r>
          </a:p>
          <a:p>
            <a:pPr>
              <a:lnSpc>
                <a:spcPct val="120000"/>
              </a:lnSpc>
            </a:pPr>
            <a:r>
              <a:rPr lang="de-DE" b="1" dirty="0">
                <a:latin typeface="Tahoma"/>
                <a:ea typeface="Tahoma"/>
                <a:cs typeface="Tahoma"/>
              </a:rPr>
              <a:t>August </a:t>
            </a:r>
            <a:r>
              <a:rPr lang="de-DE" dirty="0">
                <a:latin typeface="Tahoma"/>
                <a:ea typeface="Tahoma"/>
                <a:cs typeface="Tahoma"/>
              </a:rPr>
              <a:t>– Umsetzung der Schulungen</a:t>
            </a:r>
          </a:p>
          <a:p>
            <a:pPr>
              <a:lnSpc>
                <a:spcPct val="120000"/>
              </a:lnSpc>
            </a:pPr>
            <a:r>
              <a:rPr lang="de-DE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August</a:t>
            </a:r>
            <a:r>
              <a:rPr lang="de-D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Kick off Meeting in Frankfurt</a:t>
            </a:r>
          </a:p>
          <a:p>
            <a:pPr>
              <a:lnSpc>
                <a:spcPct val="120000"/>
              </a:lnSpc>
            </a:pPr>
            <a:r>
              <a:rPr lang="de-DE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September</a:t>
            </a:r>
            <a:r>
              <a:rPr lang="de-D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Technik wurde ausgebracht</a:t>
            </a:r>
          </a:p>
          <a:p>
            <a:pPr>
              <a:lnSpc>
                <a:spcPct val="120000"/>
              </a:lnSpc>
            </a:pPr>
            <a:r>
              <a:rPr lang="de-DE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Seit September </a:t>
            </a:r>
            <a:r>
              <a:rPr lang="de-D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regelmäßiger JF </a:t>
            </a:r>
          </a:p>
          <a:p>
            <a:pPr>
              <a:lnSpc>
                <a:spcPct val="120000"/>
              </a:lnSpc>
            </a:pPr>
            <a:r>
              <a:rPr lang="de-DE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Seit September </a:t>
            </a:r>
            <a:r>
              <a:rPr lang="de-D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ÖA ist angelaufen </a:t>
            </a:r>
          </a:p>
          <a:p>
            <a:pPr lvl="1">
              <a:lnSpc>
                <a:spcPct val="120000"/>
              </a:lnSpc>
            </a:pPr>
            <a:r>
              <a:rPr lang="de-D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Viel positives Feedback </a:t>
            </a:r>
          </a:p>
          <a:p>
            <a:pPr lvl="1">
              <a:lnSpc>
                <a:spcPct val="120000"/>
              </a:lnSpc>
            </a:pPr>
            <a:r>
              <a:rPr lang="de-D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Pressemitteilung vielfach veröffentlicht </a:t>
            </a:r>
          </a:p>
          <a:p>
            <a:pPr lvl="1">
              <a:lnSpc>
                <a:spcPct val="120000"/>
              </a:lnSpc>
            </a:pPr>
            <a:r>
              <a:rPr lang="de-D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FORSTlive</a:t>
            </a:r>
            <a:r>
              <a:rPr lang="de-D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2026 hat sich bei uns gemeldet </a:t>
            </a:r>
          </a:p>
          <a:p>
            <a:pPr lvl="1">
              <a:lnSpc>
                <a:spcPct val="120000"/>
              </a:lnSpc>
            </a:pPr>
            <a:r>
              <a:rPr lang="de-D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Japanische Botschaft hat sich bei uns gemeldet</a:t>
            </a:r>
          </a:p>
          <a:p>
            <a:pPr>
              <a:lnSpc>
                <a:spcPct val="120000"/>
              </a:lnSpc>
            </a:pPr>
            <a:r>
              <a:rPr lang="de-DE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September / Oktober </a:t>
            </a:r>
            <a:r>
              <a:rPr lang="de-D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einige Schwierigkeiten sind aufgetreten </a:t>
            </a:r>
          </a:p>
          <a:p>
            <a:pPr lvl="1">
              <a:lnSpc>
                <a:spcPct val="120000"/>
              </a:lnSpc>
            </a:pPr>
            <a:r>
              <a:rPr lang="de-D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Kameras laufen schneller leer als angenommen</a:t>
            </a:r>
          </a:p>
          <a:p>
            <a:pPr lvl="1">
              <a:lnSpc>
                <a:spcPct val="120000"/>
              </a:lnSpc>
            </a:pPr>
            <a:r>
              <a:rPr lang="de-D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Audiodaten brauchen länger zum Hochladen als angenommen</a:t>
            </a:r>
          </a:p>
        </p:txBody>
      </p:sp>
      <p:pic>
        <p:nvPicPr>
          <p:cNvPr id="5" name="Grafik 3">
            <a:extLst>
              <a:ext uri="{FF2B5EF4-FFF2-40B4-BE49-F238E27FC236}">
                <a16:creationId xmlns:a16="http://schemas.microsoft.com/office/drawing/2014/main" id="{62725234-C34F-0FCF-9E3D-19908A61A24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0"/>
            <a:ext cx="6731726" cy="685800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3FD2B5-5476-A801-AFB3-EF486B865080}"/>
              </a:ext>
            </a:extLst>
          </p:cNvPr>
          <p:cNvSpPr txBox="1"/>
          <p:nvPr/>
        </p:nvSpPr>
        <p:spPr>
          <a:xfrm>
            <a:off x="10636077" y="6513104"/>
            <a:ext cx="1555923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Copyright: </a:t>
            </a:r>
            <a:r>
              <a:rPr lang="en-US" sz="800" dirty="0">
                <a:solidFill>
                  <a:schemeClr val="bg1"/>
                </a:solidFill>
                <a:latin typeface="Tahoma"/>
                <a:ea typeface="+mn-lt"/>
                <a:cs typeface="+mn-lt"/>
              </a:rPr>
              <a:t>Florian Packmor, NLPVW</a:t>
            </a:r>
            <a:endParaRPr lang="en-US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20A2EB0-4626-4923-90CA-80DBBEBC1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4716" y="6356350"/>
            <a:ext cx="4114800" cy="365125"/>
          </a:xfrm>
        </p:spPr>
        <p:txBody>
          <a:bodyPr/>
          <a:lstStyle/>
          <a:p>
            <a:r>
              <a:rPr lang="de-DE"/>
              <a:t>AG Nationalparke  |  KI-Nationalpark  |  12. November 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0240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4DA4BF-819F-E29B-F77F-92396415C8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4E16EB5F-37CC-473D-4223-826D078275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68624"/>
            <a:ext cx="12209417" cy="5817325"/>
          </a:xfrm>
        </p:spPr>
      </p:pic>
      <p:sp>
        <p:nvSpPr>
          <p:cNvPr id="8" name="Freihandform 1">
            <a:extLst>
              <a:ext uri="{FF2B5EF4-FFF2-40B4-BE49-F238E27FC236}">
                <a16:creationId xmlns:a16="http://schemas.microsoft.com/office/drawing/2014/main" id="{9CE8D2BA-A1A2-83D6-36ED-A4F816B22558}"/>
              </a:ext>
            </a:extLst>
          </p:cNvPr>
          <p:cNvSpPr/>
          <p:nvPr/>
        </p:nvSpPr>
        <p:spPr>
          <a:xfrm>
            <a:off x="0" y="3260650"/>
            <a:ext cx="12198026" cy="3597349"/>
          </a:xfrm>
          <a:custGeom>
            <a:avLst/>
            <a:gdLst>
              <a:gd name="connsiteX0" fmla="*/ 10609481 w 12198026"/>
              <a:gd name="connsiteY0" fmla="*/ 141932 h 2806376"/>
              <a:gd name="connsiteX1" fmla="*/ 8436424 w 12198026"/>
              <a:gd name="connsiteY1" fmla="*/ 931223 h 2806376"/>
              <a:gd name="connsiteX2" fmla="*/ 6335130 w 12198026"/>
              <a:gd name="connsiteY2" fmla="*/ 678594 h 2806376"/>
              <a:gd name="connsiteX3" fmla="*/ 4226976 w 12198026"/>
              <a:gd name="connsiteY3" fmla="*/ 370374 h 2806376"/>
              <a:gd name="connsiteX4" fmla="*/ 0 w 12198026"/>
              <a:gd name="connsiteY4" fmla="*/ 597550 h 2806376"/>
              <a:gd name="connsiteX5" fmla="*/ 0 w 12198026"/>
              <a:gd name="connsiteY5" fmla="*/ 2806376 h 2806376"/>
              <a:gd name="connsiteX6" fmla="*/ 12198027 w 12198026"/>
              <a:gd name="connsiteY6" fmla="*/ 2806376 h 2806376"/>
              <a:gd name="connsiteX7" fmla="*/ 12198027 w 12198026"/>
              <a:gd name="connsiteY7" fmla="*/ 462941 h 2806376"/>
              <a:gd name="connsiteX8" fmla="*/ 10609481 w 12198026"/>
              <a:gd name="connsiteY8" fmla="*/ 141932 h 2806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8026" h="2806376">
                <a:moveTo>
                  <a:pt x="10609481" y="141932"/>
                </a:moveTo>
                <a:cubicBezTo>
                  <a:pt x="9758370" y="-380042"/>
                  <a:pt x="9208406" y="687712"/>
                  <a:pt x="8436424" y="931223"/>
                </a:cubicBezTo>
                <a:cubicBezTo>
                  <a:pt x="7628752" y="1185878"/>
                  <a:pt x="6985688" y="1035061"/>
                  <a:pt x="6335130" y="678594"/>
                </a:cubicBezTo>
                <a:cubicBezTo>
                  <a:pt x="5956886" y="471299"/>
                  <a:pt x="5305313" y="282619"/>
                  <a:pt x="4226976" y="370374"/>
                </a:cubicBezTo>
                <a:cubicBezTo>
                  <a:pt x="2860068" y="481050"/>
                  <a:pt x="1634397" y="1699874"/>
                  <a:pt x="0" y="597550"/>
                </a:cubicBezTo>
                <a:lnTo>
                  <a:pt x="0" y="2806376"/>
                </a:lnTo>
                <a:lnTo>
                  <a:pt x="12198027" y="2806376"/>
                </a:lnTo>
                <a:lnTo>
                  <a:pt x="12198027" y="462941"/>
                </a:lnTo>
                <a:cubicBezTo>
                  <a:pt x="11729732" y="665298"/>
                  <a:pt x="11262961" y="543099"/>
                  <a:pt x="10609481" y="141932"/>
                </a:cubicBezTo>
                <a:close/>
              </a:path>
            </a:pathLst>
          </a:custGeom>
          <a:solidFill>
            <a:srgbClr val="83406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>
              <a:latin typeface="FS Me" panose="02000506040000020004" pitchFamily="2" charset="77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0FBE7FF-3786-4018-A353-6EED9B7289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4" y="4162901"/>
            <a:ext cx="8278944" cy="1371600"/>
          </a:xfrm>
        </p:spPr>
        <p:txBody>
          <a:bodyPr/>
          <a:lstStyle/>
          <a:p>
            <a:r>
              <a:rPr lang="de-DE" dirty="0">
                <a:latin typeface="FS Me"/>
                <a:ea typeface="Tahoma"/>
                <a:cs typeface="Tahoma"/>
              </a:rPr>
              <a:t>Fotofallen</a:t>
            </a:r>
            <a:endParaRPr lang="de-DE" dirty="0">
              <a:latin typeface="FS Me" panose="02000506040000020004" pitchFamily="50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7E7CDE8-E23C-EE5E-263A-65F9752B82E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6410" y="5359397"/>
            <a:ext cx="3275590" cy="1498603"/>
          </a:xfrm>
          <a:prstGeom prst="rect">
            <a:avLst/>
          </a:prstGeom>
        </p:spPr>
      </p:pic>
      <p:sp>
        <p:nvSpPr>
          <p:cNvPr id="7" name="Titel 3">
            <a:extLst>
              <a:ext uri="{FF2B5EF4-FFF2-40B4-BE49-F238E27FC236}">
                <a16:creationId xmlns:a16="http://schemas.microsoft.com/office/drawing/2014/main" id="{7B436E19-394A-45D2-8CD6-56515AA652E7}"/>
              </a:ext>
            </a:extLst>
          </p:cNvPr>
          <p:cNvSpPr txBox="1">
            <a:spLocks/>
          </p:cNvSpPr>
          <p:nvPr/>
        </p:nvSpPr>
        <p:spPr>
          <a:xfrm>
            <a:off x="479424" y="4162901"/>
            <a:ext cx="8278944" cy="1371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ts val="0"/>
              </a:spcBef>
              <a:buNone/>
              <a:defRPr sz="3400" b="1" i="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de-DE" dirty="0">
                <a:latin typeface="FS Me"/>
                <a:ea typeface="Tahoma"/>
                <a:cs typeface="Tahoma"/>
              </a:rPr>
              <a:t>Fotofallen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A5E1714D-9898-4B22-9750-A56907E46D5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3589" y="5059324"/>
            <a:ext cx="2934000" cy="328937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02A11BB0-40B0-4991-B2F4-DC39DB95F66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2566" y="4270479"/>
            <a:ext cx="3175023" cy="68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08669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Weihnachtsbaum, Geburtstagstorte, Pflanze, Baum enthält.&#10;&#10;Beschreibung automatisch generiert.">
            <a:extLst>
              <a:ext uri="{FF2B5EF4-FFF2-40B4-BE49-F238E27FC236}">
                <a16:creationId xmlns:a16="http://schemas.microsoft.com/office/drawing/2014/main" id="{0AAC47A8-1B49-BF08-DC8D-1F5BDA0113C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0107" y="3163782"/>
            <a:ext cx="4325217" cy="24997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F2717A4-B139-DFCC-C33C-E56856BF7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881" y="170812"/>
            <a:ext cx="10515600" cy="712005"/>
          </a:xfrm>
        </p:spPr>
        <p:txBody>
          <a:bodyPr/>
          <a:lstStyle/>
          <a:p>
            <a:r>
              <a:rPr lang="de-DE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Versuchsaufbau</a:t>
            </a:r>
          </a:p>
        </p:txBody>
      </p:sp>
      <p:pic>
        <p:nvPicPr>
          <p:cNvPr id="4" name="Grafik 3" descr="Ein Bild, das Text, Diagramm, Screenshot, Karte enthält.&#10;&#10;Beschreibung automatisch generiert.">
            <a:extLst>
              <a:ext uri="{FF2B5EF4-FFF2-40B4-BE49-F238E27FC236}">
                <a16:creationId xmlns:a16="http://schemas.microsoft.com/office/drawing/2014/main" id="{F5ADBDA6-9B62-D415-84E9-34E4EB2368A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826" y="1370659"/>
            <a:ext cx="6744606" cy="4846240"/>
          </a:xfrm>
          <a:prstGeom prst="rect">
            <a:avLst/>
          </a:prstGeom>
          <a:ln>
            <a:noFill/>
          </a:ln>
        </p:spPr>
      </p:pic>
      <p:pic>
        <p:nvPicPr>
          <p:cNvPr id="6" name="Grafik 5" descr="Ein Bild, das Baum, draußen, Pflanze, Gras enthält.&#10;&#10;Beschreibung automatisch generiert.">
            <a:extLst>
              <a:ext uri="{FF2B5EF4-FFF2-40B4-BE49-F238E27FC236}">
                <a16:creationId xmlns:a16="http://schemas.microsoft.com/office/drawing/2014/main" id="{D977BF99-4F9F-C946-7E8B-BE97133C8B4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60000">
            <a:off x="5917988" y="877157"/>
            <a:ext cx="1422814" cy="19171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59B1B1FF-7B14-64CA-A484-91D6528C0FC1}"/>
              </a:ext>
            </a:extLst>
          </p:cNvPr>
          <p:cNvSpPr txBox="1">
            <a:spLocks/>
          </p:cNvSpPr>
          <p:nvPr/>
        </p:nvSpPr>
        <p:spPr>
          <a:xfrm>
            <a:off x="362489" y="808121"/>
            <a:ext cx="2974769" cy="7120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Fotofallen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08190A53-C523-E20A-AB69-547EF564EF71}"/>
              </a:ext>
            </a:extLst>
          </p:cNvPr>
          <p:cNvSpPr txBox="1">
            <a:spLocks/>
          </p:cNvSpPr>
          <p:nvPr/>
        </p:nvSpPr>
        <p:spPr>
          <a:xfrm>
            <a:off x="7438203" y="2510251"/>
            <a:ext cx="2974769" cy="7120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b="1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Verbissaufnahmen</a:t>
            </a:r>
            <a:r>
              <a:rPr lang="de-DE" sz="2000" b="1">
                <a:solidFill>
                  <a:schemeClr val="bg1"/>
                </a:solidFill>
                <a:latin typeface="FS Me" panose="02000506040000020004" pitchFamily="50" charset="0"/>
              </a:rPr>
              <a:t>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96F5222-A132-49AE-8319-7361BAEE8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13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C5C2B87-78B0-4BF6-BF7B-B1C81C542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AG Nationalparke  |  KI-Nationalpark  |  12. November 2025</a:t>
            </a:r>
          </a:p>
        </p:txBody>
      </p:sp>
    </p:spTree>
    <p:extLst>
      <p:ext uri="{BB962C8B-B14F-4D97-AF65-F5344CB8AC3E}">
        <p14:creationId xmlns:p14="http://schemas.microsoft.com/office/powerpoint/2010/main" val="311752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C159EB-1967-37CA-5A2D-DD46A19EA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081" y="223057"/>
            <a:ext cx="10515600" cy="1325563"/>
          </a:xfrm>
        </p:spPr>
        <p:txBody>
          <a:bodyPr/>
          <a:lstStyle/>
          <a:p>
            <a:r>
              <a:rPr lang="de-DE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Störungsabfrage</a:t>
            </a:r>
          </a:p>
        </p:txBody>
      </p:sp>
      <p:pic>
        <p:nvPicPr>
          <p:cNvPr id="5" name="Grafik 4" descr="Ein Bild, das Text, Screenshot, Karte, Diagramm enthält.&#10;&#10;Beschreibung automatisch generiert.">
            <a:extLst>
              <a:ext uri="{FF2B5EF4-FFF2-40B4-BE49-F238E27FC236}">
                <a16:creationId xmlns:a16="http://schemas.microsoft.com/office/drawing/2014/main" id="{C72856F2-D642-E351-F94E-4A2D8F3C7CF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7422" y="1935864"/>
            <a:ext cx="5328049" cy="3794446"/>
          </a:xfrm>
          <a:prstGeom prst="rect">
            <a:avLst/>
          </a:prstGeom>
        </p:spPr>
      </p:pic>
      <p:pic>
        <p:nvPicPr>
          <p:cNvPr id="7" name="Grafik 6" descr="Ein Bild, das Text, Diagramm, Karte enthält.&#10;&#10;Beschreibung automatisch generiert.">
            <a:extLst>
              <a:ext uri="{FF2B5EF4-FFF2-40B4-BE49-F238E27FC236}">
                <a16:creationId xmlns:a16="http://schemas.microsoft.com/office/drawing/2014/main" id="{6BD26BA2-B15B-B9C6-AACF-BF49333F29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289" y="1852736"/>
            <a:ext cx="4728740" cy="3956492"/>
          </a:xfrm>
          <a:prstGeom prst="rect">
            <a:avLst/>
          </a:prstGeo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C6C251C-3605-4170-9160-D8722B728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14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6407D75-5CBC-43AA-8AF4-DA1B67339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AG Nationalparke  |  KI-Nationalpark  |  12. November 2025</a:t>
            </a:r>
          </a:p>
        </p:txBody>
      </p:sp>
    </p:spTree>
    <p:extLst>
      <p:ext uri="{BB962C8B-B14F-4D97-AF65-F5344CB8AC3E}">
        <p14:creationId xmlns:p14="http://schemas.microsoft.com/office/powerpoint/2010/main" val="1735218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3C9466-A9DE-365F-73EB-55F30DE668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9F87B9-01AA-43CD-71FE-D1E2F4E82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828" y="305749"/>
            <a:ext cx="9343118" cy="893949"/>
          </a:xfrm>
        </p:spPr>
        <p:txBody>
          <a:bodyPr>
            <a:normAutofit/>
          </a:bodyPr>
          <a:lstStyle/>
          <a:p>
            <a:r>
              <a:rPr lang="de-DE" sz="3200" b="1" dirty="0">
                <a:latin typeface="Tahoma"/>
                <a:ea typeface="Tahoma"/>
                <a:cs typeface="Tahoma"/>
              </a:rPr>
              <a:t>Zusätzliche Parameter</a:t>
            </a:r>
            <a:endParaRPr lang="de-DE" sz="1400" b="1" dirty="0">
              <a:latin typeface="Tahoma"/>
              <a:ea typeface="Tahoma"/>
              <a:cs typeface="Tahoma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A5F6D724-48E0-3D1A-6121-5732F75D383B}"/>
              </a:ext>
            </a:extLst>
          </p:cNvPr>
          <p:cNvSpPr txBox="1">
            <a:spLocks/>
          </p:cNvSpPr>
          <p:nvPr/>
        </p:nvSpPr>
        <p:spPr>
          <a:xfrm>
            <a:off x="379828" y="1199698"/>
            <a:ext cx="3277772" cy="10331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 b="1" dirty="0">
                <a:latin typeface="Tahoma"/>
                <a:ea typeface="Tahoma"/>
                <a:cs typeface="Tahoma"/>
              </a:rPr>
              <a:t>Wildtiermanagement </a:t>
            </a:r>
            <a:endParaRPr lang="de-DE" sz="1400" b="1" dirty="0">
              <a:latin typeface="Tahoma"/>
              <a:ea typeface="Tahoma"/>
              <a:cs typeface="Tahoma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9008A019-ACFF-CD67-A7F8-17161A830A9A}"/>
              </a:ext>
            </a:extLst>
          </p:cNvPr>
          <p:cNvSpPr txBox="1">
            <a:spLocks/>
          </p:cNvSpPr>
          <p:nvPr/>
        </p:nvSpPr>
        <p:spPr>
          <a:xfrm>
            <a:off x="5032618" y="1199698"/>
            <a:ext cx="3277772" cy="10331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 b="1" dirty="0">
                <a:latin typeface="Tahoma"/>
                <a:ea typeface="Tahoma"/>
                <a:cs typeface="Tahoma"/>
              </a:rPr>
              <a:t>Klimalogger </a:t>
            </a:r>
            <a:endParaRPr lang="de-DE" sz="1400" b="1" dirty="0">
              <a:latin typeface="Tahoma"/>
              <a:ea typeface="Tahoma"/>
              <a:cs typeface="Tahoma"/>
            </a:endParaRPr>
          </a:p>
        </p:txBody>
      </p:sp>
      <p:pic>
        <p:nvPicPr>
          <p:cNvPr id="1026" name="Grafik 1">
            <a:extLst>
              <a:ext uri="{FF2B5EF4-FFF2-40B4-BE49-F238E27FC236}">
                <a16:creationId xmlns:a16="http://schemas.microsoft.com/office/drawing/2014/main" id="{288FE6F0-F330-7656-1FEA-C8BB3FE2D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828" y="2130637"/>
            <a:ext cx="2833636" cy="379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5910BE34-FE62-709F-C5ED-84C9CB450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912878" y="3784353"/>
            <a:ext cx="2179088" cy="214504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A51243-5164-40EA-9F95-72EAD361B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15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9A3D348-D32A-4A3F-A964-1B8BD18EA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AG Nationalparke  |  KI-Nationalpark  |  12. November 2025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49A98C3A-C98E-49B2-9B01-271945376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618" y="2130637"/>
            <a:ext cx="6102884" cy="2146154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800" b="1" dirty="0">
                <a:latin typeface="Tahoma"/>
                <a:ea typeface="Tahoma"/>
                <a:cs typeface="Tahoma"/>
              </a:rPr>
              <a:t>In allen Gebieten an 50% der Kamerastandorte</a:t>
            </a: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1800" b="1" dirty="0">
              <a:solidFill>
                <a:srgbClr val="000000"/>
              </a:solidFill>
              <a:latin typeface="Tahoma"/>
              <a:ea typeface="Tahoma"/>
              <a:cs typeface="Tahoma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8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Zufällige Stichprobe der Kamerastandorte</a:t>
            </a:r>
            <a:endParaRPr lang="de-DE" sz="18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18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8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Messen Lufttemperatur und Bodenfeuchte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18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8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Einfache Installation und Handhabung  </a:t>
            </a:r>
            <a:endParaRPr lang="de-DE" sz="18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18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8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Sehr pflegeleicht </a:t>
            </a:r>
            <a:endParaRPr lang="de-DE" sz="18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15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445914E8-8EEF-405B-BAC6-CE8FF659E7F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05052">
            <a:off x="9968287" y="1732968"/>
            <a:ext cx="1148502" cy="433582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96627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2906BA-6825-A4E0-4468-B9957B4F7C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463443F0-7720-4145-0D75-3D7AF297699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62149"/>
            <a:ext cx="12192000" cy="5921473"/>
          </a:xfrm>
        </p:spPr>
      </p:pic>
      <p:sp>
        <p:nvSpPr>
          <p:cNvPr id="8" name="Freihandform 1">
            <a:extLst>
              <a:ext uri="{FF2B5EF4-FFF2-40B4-BE49-F238E27FC236}">
                <a16:creationId xmlns:a16="http://schemas.microsoft.com/office/drawing/2014/main" id="{3E8E034E-660E-E4A8-F42C-4FCC3CED4ECD}"/>
              </a:ext>
            </a:extLst>
          </p:cNvPr>
          <p:cNvSpPr/>
          <p:nvPr/>
        </p:nvSpPr>
        <p:spPr>
          <a:xfrm>
            <a:off x="0" y="3275164"/>
            <a:ext cx="12198026" cy="3597349"/>
          </a:xfrm>
          <a:custGeom>
            <a:avLst/>
            <a:gdLst>
              <a:gd name="connsiteX0" fmla="*/ 10609481 w 12198026"/>
              <a:gd name="connsiteY0" fmla="*/ 141932 h 2806376"/>
              <a:gd name="connsiteX1" fmla="*/ 8436424 w 12198026"/>
              <a:gd name="connsiteY1" fmla="*/ 931223 h 2806376"/>
              <a:gd name="connsiteX2" fmla="*/ 6335130 w 12198026"/>
              <a:gd name="connsiteY2" fmla="*/ 678594 h 2806376"/>
              <a:gd name="connsiteX3" fmla="*/ 4226976 w 12198026"/>
              <a:gd name="connsiteY3" fmla="*/ 370374 h 2806376"/>
              <a:gd name="connsiteX4" fmla="*/ 0 w 12198026"/>
              <a:gd name="connsiteY4" fmla="*/ 597550 h 2806376"/>
              <a:gd name="connsiteX5" fmla="*/ 0 w 12198026"/>
              <a:gd name="connsiteY5" fmla="*/ 2806376 h 2806376"/>
              <a:gd name="connsiteX6" fmla="*/ 12198027 w 12198026"/>
              <a:gd name="connsiteY6" fmla="*/ 2806376 h 2806376"/>
              <a:gd name="connsiteX7" fmla="*/ 12198027 w 12198026"/>
              <a:gd name="connsiteY7" fmla="*/ 462941 h 2806376"/>
              <a:gd name="connsiteX8" fmla="*/ 10609481 w 12198026"/>
              <a:gd name="connsiteY8" fmla="*/ 141932 h 2806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8026" h="2806376">
                <a:moveTo>
                  <a:pt x="10609481" y="141932"/>
                </a:moveTo>
                <a:cubicBezTo>
                  <a:pt x="9758370" y="-380042"/>
                  <a:pt x="9208406" y="687712"/>
                  <a:pt x="8436424" y="931223"/>
                </a:cubicBezTo>
                <a:cubicBezTo>
                  <a:pt x="7628752" y="1185878"/>
                  <a:pt x="6985688" y="1035061"/>
                  <a:pt x="6335130" y="678594"/>
                </a:cubicBezTo>
                <a:cubicBezTo>
                  <a:pt x="5956886" y="471299"/>
                  <a:pt x="5305313" y="282619"/>
                  <a:pt x="4226976" y="370374"/>
                </a:cubicBezTo>
                <a:cubicBezTo>
                  <a:pt x="2860068" y="481050"/>
                  <a:pt x="1634397" y="1699874"/>
                  <a:pt x="0" y="597550"/>
                </a:cubicBezTo>
                <a:lnTo>
                  <a:pt x="0" y="2806376"/>
                </a:lnTo>
                <a:lnTo>
                  <a:pt x="12198027" y="2806376"/>
                </a:lnTo>
                <a:lnTo>
                  <a:pt x="12198027" y="462941"/>
                </a:lnTo>
                <a:cubicBezTo>
                  <a:pt x="11729732" y="665298"/>
                  <a:pt x="11262961" y="543099"/>
                  <a:pt x="10609481" y="141932"/>
                </a:cubicBezTo>
                <a:close/>
              </a:path>
            </a:pathLst>
          </a:custGeom>
          <a:solidFill>
            <a:srgbClr val="83406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>
              <a:latin typeface="FS Me" panose="02000506040000020004" pitchFamily="2" charset="77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18D4C08-5760-2154-E8D3-883969FC6F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4" y="4162901"/>
            <a:ext cx="8278944" cy="1371600"/>
          </a:xfrm>
        </p:spPr>
        <p:txBody>
          <a:bodyPr/>
          <a:lstStyle/>
          <a:p>
            <a:r>
              <a:rPr lang="de-DE">
                <a:latin typeface="FS Me"/>
                <a:ea typeface="Tahoma"/>
                <a:cs typeface="Tahoma"/>
              </a:rPr>
              <a:t>Audiologger</a:t>
            </a:r>
            <a:endParaRPr lang="de-DE">
              <a:latin typeface="FS Me" panose="02000506040000020004" pitchFamily="50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E32535E-BC4E-D2E8-C28D-257CD38F78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6410" y="5359397"/>
            <a:ext cx="3275590" cy="1498603"/>
          </a:xfrm>
          <a:prstGeom prst="rect">
            <a:avLst/>
          </a:prstGeom>
        </p:spPr>
      </p:pic>
      <p:sp>
        <p:nvSpPr>
          <p:cNvPr id="6" name="Freihandform 1">
            <a:extLst>
              <a:ext uri="{FF2B5EF4-FFF2-40B4-BE49-F238E27FC236}">
                <a16:creationId xmlns:a16="http://schemas.microsoft.com/office/drawing/2014/main" id="{56661F1B-7FC1-4F95-A03E-363DC3A8D8F5}"/>
              </a:ext>
            </a:extLst>
          </p:cNvPr>
          <p:cNvSpPr/>
          <p:nvPr/>
        </p:nvSpPr>
        <p:spPr>
          <a:xfrm>
            <a:off x="0" y="3260650"/>
            <a:ext cx="12198026" cy="3597349"/>
          </a:xfrm>
          <a:custGeom>
            <a:avLst/>
            <a:gdLst>
              <a:gd name="connsiteX0" fmla="*/ 10609481 w 12198026"/>
              <a:gd name="connsiteY0" fmla="*/ 141932 h 2806376"/>
              <a:gd name="connsiteX1" fmla="*/ 8436424 w 12198026"/>
              <a:gd name="connsiteY1" fmla="*/ 931223 h 2806376"/>
              <a:gd name="connsiteX2" fmla="*/ 6335130 w 12198026"/>
              <a:gd name="connsiteY2" fmla="*/ 678594 h 2806376"/>
              <a:gd name="connsiteX3" fmla="*/ 4226976 w 12198026"/>
              <a:gd name="connsiteY3" fmla="*/ 370374 h 2806376"/>
              <a:gd name="connsiteX4" fmla="*/ 0 w 12198026"/>
              <a:gd name="connsiteY4" fmla="*/ 597550 h 2806376"/>
              <a:gd name="connsiteX5" fmla="*/ 0 w 12198026"/>
              <a:gd name="connsiteY5" fmla="*/ 2806376 h 2806376"/>
              <a:gd name="connsiteX6" fmla="*/ 12198027 w 12198026"/>
              <a:gd name="connsiteY6" fmla="*/ 2806376 h 2806376"/>
              <a:gd name="connsiteX7" fmla="*/ 12198027 w 12198026"/>
              <a:gd name="connsiteY7" fmla="*/ 462941 h 2806376"/>
              <a:gd name="connsiteX8" fmla="*/ 10609481 w 12198026"/>
              <a:gd name="connsiteY8" fmla="*/ 141932 h 2806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8026" h="2806376">
                <a:moveTo>
                  <a:pt x="10609481" y="141932"/>
                </a:moveTo>
                <a:cubicBezTo>
                  <a:pt x="9758370" y="-380042"/>
                  <a:pt x="9208406" y="687712"/>
                  <a:pt x="8436424" y="931223"/>
                </a:cubicBezTo>
                <a:cubicBezTo>
                  <a:pt x="7628752" y="1185878"/>
                  <a:pt x="6985688" y="1035061"/>
                  <a:pt x="6335130" y="678594"/>
                </a:cubicBezTo>
                <a:cubicBezTo>
                  <a:pt x="5956886" y="471299"/>
                  <a:pt x="5305313" y="282619"/>
                  <a:pt x="4226976" y="370374"/>
                </a:cubicBezTo>
                <a:cubicBezTo>
                  <a:pt x="2860068" y="481050"/>
                  <a:pt x="1634397" y="1699874"/>
                  <a:pt x="0" y="597550"/>
                </a:cubicBezTo>
                <a:lnTo>
                  <a:pt x="0" y="2806376"/>
                </a:lnTo>
                <a:lnTo>
                  <a:pt x="12198027" y="2806376"/>
                </a:lnTo>
                <a:lnTo>
                  <a:pt x="12198027" y="462941"/>
                </a:lnTo>
                <a:cubicBezTo>
                  <a:pt x="11729732" y="665298"/>
                  <a:pt x="11262961" y="543099"/>
                  <a:pt x="10609481" y="141932"/>
                </a:cubicBezTo>
                <a:close/>
              </a:path>
            </a:pathLst>
          </a:custGeom>
          <a:solidFill>
            <a:srgbClr val="83406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>
              <a:latin typeface="FS Me" panose="02000506040000020004" pitchFamily="2" charset="77"/>
            </a:endParaRPr>
          </a:p>
        </p:txBody>
      </p:sp>
      <p:sp>
        <p:nvSpPr>
          <p:cNvPr id="7" name="Titel 3">
            <a:extLst>
              <a:ext uri="{FF2B5EF4-FFF2-40B4-BE49-F238E27FC236}">
                <a16:creationId xmlns:a16="http://schemas.microsoft.com/office/drawing/2014/main" id="{B951630E-1651-4C93-A125-FB3DF4592F75}"/>
              </a:ext>
            </a:extLst>
          </p:cNvPr>
          <p:cNvSpPr txBox="1">
            <a:spLocks/>
          </p:cNvSpPr>
          <p:nvPr/>
        </p:nvSpPr>
        <p:spPr>
          <a:xfrm>
            <a:off x="479424" y="4162901"/>
            <a:ext cx="8278944" cy="1371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ts val="0"/>
              </a:spcBef>
              <a:buNone/>
              <a:defRPr sz="3400" b="1" i="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de-DE" dirty="0">
                <a:latin typeface="FS Me"/>
                <a:ea typeface="Tahoma"/>
                <a:cs typeface="Tahoma"/>
              </a:rPr>
              <a:t>Audiologger</a:t>
            </a:r>
            <a:endParaRPr lang="de-DE" dirty="0">
              <a:latin typeface="FS Me" panose="02000506040000020004" pitchFamily="50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5507569-522D-4719-B4BE-7C426EA6C53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6410" y="5359397"/>
            <a:ext cx="3275590" cy="149860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16B93FDF-35A3-4AF0-A77F-2E3227D225D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3589" y="5059324"/>
            <a:ext cx="2934000" cy="328937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A8D3C5B4-B7AD-4B41-BD32-7B27571C9F1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2566" y="4270479"/>
            <a:ext cx="3175023" cy="68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49733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59B1B1FF-7B14-64CA-A484-91D6528C0FC1}"/>
              </a:ext>
            </a:extLst>
          </p:cNvPr>
          <p:cNvSpPr txBox="1">
            <a:spLocks noChangeAspect="1"/>
          </p:cNvSpPr>
          <p:nvPr/>
        </p:nvSpPr>
        <p:spPr>
          <a:xfrm>
            <a:off x="471921" y="1535696"/>
            <a:ext cx="3566679" cy="671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Akustisches Monitoring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88A5160-9DF1-9EFC-71E7-23548E313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214" y="1444341"/>
            <a:ext cx="3292186" cy="1523134"/>
          </a:xfrm>
          <a:prstGeom prst="rect">
            <a:avLst/>
          </a:prstGeom>
        </p:spPr>
      </p:pic>
      <p:pic>
        <p:nvPicPr>
          <p:cNvPr id="11" name="Grafik 10" descr="Ein Bild, das Baum, draußen, Dschungel, Wald enthält.&#10;&#10;Beschreibung automatisch generiert.">
            <a:extLst>
              <a:ext uri="{FF2B5EF4-FFF2-40B4-BE49-F238E27FC236}">
                <a16:creationId xmlns:a16="http://schemas.microsoft.com/office/drawing/2014/main" id="{F4984260-ECB2-34F0-C663-DD076416828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431" y="3140575"/>
            <a:ext cx="6183296" cy="2810661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7E3FCBF4-3913-DEDE-E59F-279E40B7C754}"/>
              </a:ext>
            </a:extLst>
          </p:cNvPr>
          <p:cNvSpPr txBox="1"/>
          <p:nvPr/>
        </p:nvSpPr>
        <p:spPr>
          <a:xfrm>
            <a:off x="973543" y="2129548"/>
            <a:ext cx="393815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AudioMoth</a:t>
            </a:r>
            <a:r>
              <a:rPr lang="de-D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Rekorder in Schutzhülle</a:t>
            </a:r>
          </a:p>
        </p:txBody>
      </p:sp>
      <p:pic>
        <p:nvPicPr>
          <p:cNvPr id="8" name="Grafik 7" descr="Ein Bild, das Entwurf, Fledermaus enthält.&#10;&#10;Beschreibung automatisch generiert.">
            <a:extLst>
              <a:ext uri="{FF2B5EF4-FFF2-40B4-BE49-F238E27FC236}">
                <a16:creationId xmlns:a16="http://schemas.microsoft.com/office/drawing/2014/main" id="{7790C1C0-673A-5BD4-F1C7-F3862DDECA7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886"/>
          <a:stretch/>
        </p:blipFill>
        <p:spPr>
          <a:xfrm>
            <a:off x="1448882" y="4545906"/>
            <a:ext cx="676010" cy="419491"/>
          </a:xfrm>
          <a:prstGeom prst="rect">
            <a:avLst/>
          </a:prstGeom>
        </p:spPr>
      </p:pic>
      <p:pic>
        <p:nvPicPr>
          <p:cNvPr id="16" name="Grafik 15" descr="Ein Bild, das Entwurf, Fledermaus enthält.&#10;&#10;Beschreibung automatisch generiert.">
            <a:extLst>
              <a:ext uri="{FF2B5EF4-FFF2-40B4-BE49-F238E27FC236}">
                <a16:creationId xmlns:a16="http://schemas.microsoft.com/office/drawing/2014/main" id="{7AF8BB59-8C92-AAD8-1A1C-8247059EA5F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5309" y="4016988"/>
            <a:ext cx="578771" cy="368794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2AA5B986-31BA-3800-4373-0D52CCB75DC9}"/>
              </a:ext>
            </a:extLst>
          </p:cNvPr>
          <p:cNvSpPr txBox="1"/>
          <p:nvPr/>
        </p:nvSpPr>
        <p:spPr>
          <a:xfrm>
            <a:off x="7115020" y="3404204"/>
            <a:ext cx="3840248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Einige der Fotofallen werden mit je zwei </a:t>
            </a:r>
            <a:r>
              <a:rPr lang="de-DE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AudioMoths</a:t>
            </a:r>
            <a:r>
              <a:rPr lang="de-D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ergänzt </a:t>
            </a:r>
          </a:p>
          <a:p>
            <a:pPr marL="285750" indent="-285750">
              <a:buFont typeface="Arial"/>
              <a:buChar char="•"/>
            </a:pPr>
            <a:r>
              <a:rPr lang="de-D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Hörbarer Bereich (Vögel, anthropogene Geräusche)</a:t>
            </a:r>
          </a:p>
          <a:p>
            <a:pPr marL="285750" indent="-285750">
              <a:buFont typeface="Arial"/>
              <a:buChar char="•"/>
            </a:pPr>
            <a:r>
              <a:rPr lang="de-D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Ultraschall (Fledermäuse)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C3EDDCD-B19F-46D3-B452-B49B55BF6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17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5FA2C2C-7855-436F-8CE6-207E847AD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AG Nationalparke  |  KI-Nationalpark  |  12. November 2025</a:t>
            </a:r>
          </a:p>
        </p:txBody>
      </p:sp>
      <p:sp>
        <p:nvSpPr>
          <p:cNvPr id="20" name="Titel 1">
            <a:extLst>
              <a:ext uri="{FF2B5EF4-FFF2-40B4-BE49-F238E27FC236}">
                <a16:creationId xmlns:a16="http://schemas.microsoft.com/office/drawing/2014/main" id="{C53CB9F3-657A-4229-B63F-11C20952701F}"/>
              </a:ext>
            </a:extLst>
          </p:cNvPr>
          <p:cNvSpPr txBox="1">
            <a:spLocks/>
          </p:cNvSpPr>
          <p:nvPr/>
        </p:nvSpPr>
        <p:spPr>
          <a:xfrm>
            <a:off x="379828" y="305749"/>
            <a:ext cx="9343118" cy="1410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Versuchsaufbau</a:t>
            </a:r>
            <a:br>
              <a:rPr lang="de-DE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de-DE" sz="3200" b="1" dirty="0">
              <a:latin typeface="Tahoma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020450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B34400-3C1C-8604-55FA-032BD78185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FB21C953-702A-4EA7-ADB7-415B7DBBF139}"/>
              </a:ext>
            </a:extLst>
          </p:cNvPr>
          <p:cNvSpPr txBox="1">
            <a:spLocks/>
          </p:cNvSpPr>
          <p:nvPr/>
        </p:nvSpPr>
        <p:spPr>
          <a:xfrm>
            <a:off x="379828" y="305749"/>
            <a:ext cx="9343118" cy="1410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Versuchsaufbau</a:t>
            </a:r>
            <a:br>
              <a:rPr lang="de-DE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de-DE" sz="3200" b="1" dirty="0">
              <a:latin typeface="Tahoma"/>
              <a:ea typeface="Tahoma"/>
              <a:cs typeface="Tahoma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74B9E6A2-EFE5-CFB0-822C-53AC1EFDEA48}"/>
              </a:ext>
            </a:extLst>
          </p:cNvPr>
          <p:cNvSpPr txBox="1">
            <a:spLocks/>
          </p:cNvSpPr>
          <p:nvPr/>
        </p:nvSpPr>
        <p:spPr>
          <a:xfrm>
            <a:off x="588058" y="1011022"/>
            <a:ext cx="3702751" cy="7120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b="1" dirty="0">
                <a:latin typeface="Tahoma"/>
                <a:ea typeface="Tahoma"/>
                <a:cs typeface="Tahoma"/>
              </a:rPr>
              <a:t>Audiologger</a:t>
            </a:r>
            <a:endParaRPr lang="de-DE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AB57EA-13DF-1FB0-AE44-67A234539B9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516" y="1626052"/>
            <a:ext cx="6188190" cy="4528002"/>
          </a:xfrm>
          <a:prstGeom prst="rect">
            <a:avLst/>
          </a:prstGeom>
        </p:spPr>
      </p:pic>
      <p:pic>
        <p:nvPicPr>
          <p:cNvPr id="16" name="Grafik 10">
            <a:extLst>
              <a:ext uri="{FF2B5EF4-FFF2-40B4-BE49-F238E27FC236}">
                <a16:creationId xmlns:a16="http://schemas.microsoft.com/office/drawing/2014/main" id="{B38A2770-105B-605E-92F2-1E873417178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2863" y="2608007"/>
            <a:ext cx="2405743" cy="24201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54EC4664-1177-9993-C5DC-828A966B3901}"/>
              </a:ext>
            </a:extLst>
          </p:cNvPr>
          <p:cNvSpPr txBox="1">
            <a:spLocks/>
          </p:cNvSpPr>
          <p:nvPr/>
        </p:nvSpPr>
        <p:spPr>
          <a:xfrm>
            <a:off x="5781332" y="5187386"/>
            <a:ext cx="4628036" cy="107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b="1" dirty="0">
                <a:latin typeface="Tahoma"/>
                <a:ea typeface="Tahoma"/>
                <a:cs typeface="Tahoma"/>
              </a:rPr>
              <a:t>Audiologger-Positionen orientieren sich an abgesprochenen Fotofallen-Positionen.</a:t>
            </a:r>
            <a:endParaRPr lang="de-DE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F319C1D-658A-46E5-B3B6-169D405D9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18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5FAC2DA-809C-411B-8C76-85CDA8F4F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AG Nationalparke  |  KI-Nationalpark  |  12. November 2025</a:t>
            </a:r>
          </a:p>
        </p:txBody>
      </p:sp>
    </p:spTree>
    <p:extLst>
      <p:ext uri="{BB962C8B-B14F-4D97-AF65-F5344CB8AC3E}">
        <p14:creationId xmlns:p14="http://schemas.microsoft.com/office/powerpoint/2010/main" val="40399430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3145C3-7457-92E5-671B-A100533C8C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0D519C-6EDD-0644-B750-F8952E42D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828" y="305749"/>
            <a:ext cx="9343118" cy="1410546"/>
          </a:xfrm>
        </p:spPr>
        <p:txBody>
          <a:bodyPr>
            <a:normAutofit/>
          </a:bodyPr>
          <a:lstStyle/>
          <a:p>
            <a:r>
              <a:rPr lang="de-DE" sz="3200" b="1" dirty="0">
                <a:latin typeface="Tahoma"/>
                <a:ea typeface="Tahoma"/>
                <a:cs typeface="Tahoma"/>
              </a:rPr>
              <a:t>Passive akustisches Monitoring</a:t>
            </a:r>
            <a:br>
              <a:rPr lang="de-DE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de-DE" sz="3200" b="1" dirty="0">
              <a:latin typeface="Tahoma"/>
              <a:ea typeface="Tahoma"/>
              <a:cs typeface="Tahoma"/>
            </a:endParaRPr>
          </a:p>
        </p:txBody>
      </p:sp>
      <p:sp>
        <p:nvSpPr>
          <p:cNvPr id="7" name="Inhaltsplatzhalter 4">
            <a:extLst>
              <a:ext uri="{FF2B5EF4-FFF2-40B4-BE49-F238E27FC236}">
                <a16:creationId xmlns:a16="http://schemas.microsoft.com/office/drawing/2014/main" id="{B5D1C87F-2B8E-1CB2-5E2B-94C5290DB5FD}"/>
              </a:ext>
            </a:extLst>
          </p:cNvPr>
          <p:cNvSpPr txBox="1">
            <a:spLocks/>
          </p:cNvSpPr>
          <p:nvPr/>
        </p:nvSpPr>
        <p:spPr>
          <a:xfrm>
            <a:off x="445583" y="1590413"/>
            <a:ext cx="787629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Servicezeitraum</a:t>
            </a:r>
          </a:p>
          <a:p>
            <a:r>
              <a:rPr lang="de-DE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AudioMoths</a:t>
            </a:r>
            <a:r>
              <a:rPr lang="de-D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werden alle 30 bis 36 Tage gewartet.</a:t>
            </a:r>
          </a:p>
          <a:p>
            <a:r>
              <a:rPr lang="de-D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Batterien und SD-Karten müssen ausgetauscht werden.</a:t>
            </a:r>
          </a:p>
          <a:p>
            <a:r>
              <a:rPr lang="de-D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Die Daten werden auf unser Upload-Portal hochgeladen.</a:t>
            </a:r>
          </a:p>
          <a:p>
            <a:pPr marL="0" indent="0">
              <a:buNone/>
            </a:pPr>
            <a:r>
              <a:rPr lang="de-DE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Schwierigkeiten auf Grund von Datenmenge und Größe</a:t>
            </a:r>
            <a:endParaRPr lang="de-DE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de-DE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Google Shape;261;p32">
            <a:extLst>
              <a:ext uri="{FF2B5EF4-FFF2-40B4-BE49-F238E27FC236}">
                <a16:creationId xmlns:a16="http://schemas.microsoft.com/office/drawing/2014/main" id="{6D620D86-E1D9-53A9-E816-7CD5B88F9995}"/>
              </a:ext>
            </a:extLst>
          </p:cNvPr>
          <p:cNvPicPr preferRelativeResize="0"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57500" y="3133990"/>
            <a:ext cx="1815999" cy="1410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D229439-3E23-922C-80EE-4CF268AD781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879" y="3942570"/>
            <a:ext cx="3031798" cy="25805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70F7D74-4693-27E2-BCA6-FF012E73A86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7554" y="4709548"/>
            <a:ext cx="5427946" cy="1813613"/>
          </a:xfrm>
          <a:prstGeom prst="rect">
            <a:avLst/>
          </a:prstGeom>
        </p:spPr>
      </p:pic>
      <p:pic>
        <p:nvPicPr>
          <p:cNvPr id="4" name="Picture 3" descr="A green container with batteries in it&#10;&#10;Description automatically generated">
            <a:extLst>
              <a:ext uri="{FF2B5EF4-FFF2-40B4-BE49-F238E27FC236}">
                <a16:creationId xmlns:a16="http://schemas.microsoft.com/office/drawing/2014/main" id="{C97C176A-15D1-1CA8-04D0-0E5C1757C8C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7719" y="3330346"/>
            <a:ext cx="1678698" cy="275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654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74B058E3-CACC-4F84-B293-4BEFA9B7809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424" y="1118858"/>
            <a:ext cx="10956968" cy="441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067598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87672F-46FC-B4C3-642E-5BE6DB5DC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A64FD9-5573-51E3-8695-5785F6826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828" y="365125"/>
            <a:ext cx="9305778" cy="1325563"/>
          </a:xfrm>
        </p:spPr>
        <p:txBody>
          <a:bodyPr>
            <a:normAutofit/>
          </a:bodyPr>
          <a:lstStyle/>
          <a:p>
            <a:r>
              <a:rPr lang="de-DE" sz="3200" b="1">
                <a:latin typeface="Tahoma"/>
                <a:ea typeface="Tahoma"/>
                <a:cs typeface="Tahoma"/>
              </a:rPr>
              <a:t>Datenkauf 2026 – </a:t>
            </a:r>
            <a:br>
              <a:rPr lang="de-DE" sz="3200" b="1">
                <a:latin typeface="Tahoma"/>
                <a:ea typeface="Tahoma"/>
                <a:cs typeface="Tahoma"/>
              </a:rPr>
            </a:br>
            <a:r>
              <a:rPr lang="de-DE" sz="3200" b="1">
                <a:latin typeface="Tahoma"/>
                <a:ea typeface="Tahoma"/>
                <a:cs typeface="Tahoma"/>
              </a:rPr>
              <a:t>Besuchende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63C2F50-9428-B45F-0BB2-EE8BBD79FA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9828" y="1871134"/>
            <a:ext cx="4921790" cy="49003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80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Im Rahmen des Projektes werden wir eine Analyse der Mobilfunk-Geolocation-Daten für alle Nationalparke und beteiligten </a:t>
            </a:r>
            <a:r>
              <a:rPr lang="de-DE" sz="180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Wildnisgebiete</a:t>
            </a:r>
            <a:r>
              <a:rPr lang="de-DE" sz="180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in Auftrag geben.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1800">
              <a:latin typeface="Tahoma"/>
              <a:ea typeface="Tahoma"/>
              <a:cs typeface="Tahoma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800">
                <a:latin typeface="Tahoma"/>
                <a:ea typeface="Tahoma"/>
                <a:cs typeface="Tahoma"/>
              </a:rPr>
              <a:t>Dafür werden die </a:t>
            </a:r>
            <a:r>
              <a:rPr lang="de-DE" sz="1800" err="1">
                <a:latin typeface="Tahoma"/>
                <a:ea typeface="Tahoma"/>
                <a:cs typeface="Tahoma"/>
              </a:rPr>
              <a:t>Geo</a:t>
            </a:r>
            <a:r>
              <a:rPr lang="de-DE" sz="1800">
                <a:latin typeface="Tahoma"/>
                <a:ea typeface="Tahoma"/>
                <a:cs typeface="Tahoma"/>
              </a:rPr>
              <a:t> Locations für das Jahr 2025 auf 100x100m Raster ausgewertet nach: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Calibri" panose="020B0604020202020204" pitchFamily="34" charset="0"/>
              <a:buChar char="-"/>
            </a:pPr>
            <a:r>
              <a:rPr lang="de-DE" sz="1800">
                <a:latin typeface="Tahoma"/>
                <a:ea typeface="Tahoma"/>
                <a:cs typeface="Tahoma"/>
              </a:rPr>
              <a:t>Tageszeit (morgens, mittags, abends, nachts)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Calibri" panose="020B0604020202020204" pitchFamily="34" charset="0"/>
              <a:buChar char="-"/>
            </a:pPr>
            <a:r>
              <a:rPr lang="de-DE" sz="1800">
                <a:latin typeface="Tahoma"/>
                <a:ea typeface="Tahoma"/>
                <a:cs typeface="Tahoma"/>
              </a:rPr>
              <a:t>Wochentag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Calibri" panose="020B0604020202020204" pitchFamily="34" charset="0"/>
              <a:buChar char="-"/>
            </a:pPr>
            <a:r>
              <a:rPr lang="de-DE" sz="1800">
                <a:latin typeface="Tahoma"/>
                <a:ea typeface="Tahoma"/>
                <a:cs typeface="Tahoma"/>
              </a:rPr>
              <a:t>Verweildauer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1800" b="1">
              <a:latin typeface="Tahoma"/>
              <a:ea typeface="Tahoma"/>
              <a:cs typeface="Tahoma"/>
            </a:endParaRPr>
          </a:p>
        </p:txBody>
      </p:sp>
      <p:pic>
        <p:nvPicPr>
          <p:cNvPr id="6" name="Inhaltsplatzhalter 3" descr="Ein Bild, das Säugetier, Schwein, Gelände, draußen enthält.&#10;&#10;Beschreibung automatisch generiert.">
            <a:extLst>
              <a:ext uri="{FF2B5EF4-FFF2-40B4-BE49-F238E27FC236}">
                <a16:creationId xmlns:a16="http://schemas.microsoft.com/office/drawing/2014/main" id="{D5F4778F-F694-73C1-2432-03A0840B371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E72BCE0-FE5B-4208-B929-66E5E5DDE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70F860D-0458-4315-94A3-F00478CEA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AG Nationalparke  |  KI-Nationalpark  |  12. November 2025</a:t>
            </a:r>
          </a:p>
        </p:txBody>
      </p:sp>
    </p:spTree>
    <p:extLst>
      <p:ext uri="{BB962C8B-B14F-4D97-AF65-F5344CB8AC3E}">
        <p14:creationId xmlns:p14="http://schemas.microsoft.com/office/powerpoint/2010/main" val="17493534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12F18E-1198-22C6-DB7F-703B99008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791" y="365125"/>
            <a:ext cx="4728949" cy="1325563"/>
          </a:xfrm>
        </p:spPr>
        <p:txBody>
          <a:bodyPr anchor="b">
            <a:normAutofit/>
          </a:bodyPr>
          <a:lstStyle/>
          <a:p>
            <a:r>
              <a:rPr lang="de-DE" sz="3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Mitwirken der NLP-Verwaltung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68EE448-DE08-A544-D324-207AD6494C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1791" y="1825624"/>
            <a:ext cx="5152030" cy="48276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z="1600" dirty="0">
                <a:latin typeface="Tahoma"/>
                <a:ea typeface="Tahoma"/>
                <a:cs typeface="Tahoma"/>
              </a:rPr>
              <a:t>Einbringen von lokaler Expertise im Projekt</a:t>
            </a:r>
          </a:p>
          <a:p>
            <a:r>
              <a:rPr lang="de-DE" sz="1600" dirty="0">
                <a:latin typeface="Tahoma"/>
                <a:ea typeface="Tahoma"/>
                <a:cs typeface="Tahoma"/>
              </a:rPr>
              <a:t>Teilnahme an projektinternen Schulungsveranstaltungen </a:t>
            </a:r>
            <a:r>
              <a:rPr lang="de-DE" sz="1600" b="1" dirty="0">
                <a:latin typeface="Tahoma"/>
                <a:ea typeface="Tahoma"/>
                <a:cs typeface="Tahoma"/>
              </a:rPr>
              <a:t>(hat stattgefunden)</a:t>
            </a:r>
            <a:endParaRPr lang="de-DE" sz="1600" dirty="0">
              <a:latin typeface="Tahoma"/>
              <a:ea typeface="Tahoma"/>
              <a:cs typeface="Tahoma"/>
            </a:endParaRPr>
          </a:p>
          <a:p>
            <a:r>
              <a:rPr lang="de-DE" sz="1600" dirty="0">
                <a:latin typeface="Tahoma"/>
                <a:ea typeface="Tahoma"/>
                <a:cs typeface="Tahoma"/>
              </a:rPr>
              <a:t>Ausbringung (inkl. Erfassung standortspezifischer Metadaten), Kontrolle und Abbau der </a:t>
            </a:r>
            <a:r>
              <a:rPr lang="de-DE" sz="1600" b="1" dirty="0">
                <a:latin typeface="Tahoma"/>
                <a:ea typeface="Tahoma"/>
                <a:cs typeface="Tahoma"/>
              </a:rPr>
              <a:t>Fotofallen </a:t>
            </a:r>
            <a:r>
              <a:rPr lang="de-DE" sz="1600" dirty="0">
                <a:latin typeface="Tahoma"/>
                <a:ea typeface="Tahoma"/>
                <a:cs typeface="Tahoma"/>
              </a:rPr>
              <a:t>nach einem mit dem Konsortium abgestimmten Plan</a:t>
            </a:r>
            <a:r>
              <a:rPr lang="de-DE" sz="1600" b="1" dirty="0">
                <a:latin typeface="Tahoma"/>
                <a:ea typeface="Tahoma"/>
                <a:cs typeface="Tahoma"/>
              </a:rPr>
              <a:t> (ca. alle 3 Monate)</a:t>
            </a:r>
            <a:endParaRPr lang="de-DE" sz="1600" dirty="0">
              <a:latin typeface="Tahoma"/>
              <a:ea typeface="Tahoma"/>
              <a:cs typeface="Tahoma"/>
            </a:endParaRPr>
          </a:p>
          <a:p>
            <a:r>
              <a:rPr lang="de-DE" sz="1600" dirty="0">
                <a:latin typeface="Tahoma"/>
                <a:ea typeface="Tahoma"/>
                <a:cs typeface="Tahoma"/>
              </a:rPr>
              <a:t>Ausbringung (inkl. Erfassung standortspezifischer Metadaten), Kontrolle und Abbau der </a:t>
            </a:r>
            <a:r>
              <a:rPr lang="de-DE" sz="1600" b="1" dirty="0">
                <a:latin typeface="Tahoma"/>
                <a:ea typeface="Tahoma"/>
                <a:cs typeface="Tahoma"/>
              </a:rPr>
              <a:t>Mikrofone </a:t>
            </a:r>
            <a:r>
              <a:rPr lang="de-DE" sz="1600" dirty="0">
                <a:latin typeface="Tahoma"/>
                <a:ea typeface="Tahoma"/>
                <a:cs typeface="Tahoma"/>
              </a:rPr>
              <a:t>nach einem mit dem Konsortium abgestimmten Plan </a:t>
            </a:r>
            <a:r>
              <a:rPr lang="de-DE" sz="1600" b="1" dirty="0">
                <a:latin typeface="Tahoma"/>
                <a:ea typeface="Tahoma"/>
                <a:cs typeface="Tahoma"/>
              </a:rPr>
              <a:t>(maximal monatlich)</a:t>
            </a:r>
          </a:p>
          <a:p>
            <a:r>
              <a:rPr lang="de-DE" sz="1600" dirty="0">
                <a:latin typeface="Tahoma"/>
                <a:ea typeface="Tahoma"/>
                <a:cs typeface="Tahoma"/>
              </a:rPr>
              <a:t>Erfassung von Jagdstrecken und Informationen zu touristischen Aktivitäten </a:t>
            </a:r>
          </a:p>
          <a:p>
            <a:r>
              <a:rPr lang="de-DE" sz="1600" dirty="0">
                <a:latin typeface="Tahoma"/>
                <a:ea typeface="Tahoma"/>
                <a:cs typeface="Tahoma"/>
              </a:rPr>
              <a:t>Sicherung, Strukturierung und Übermittlung der Daten </a:t>
            </a:r>
            <a:r>
              <a:rPr lang="de-DE" sz="1600" b="1" dirty="0">
                <a:latin typeface="Tahoma"/>
                <a:ea typeface="Tahoma"/>
                <a:cs typeface="Tahoma"/>
              </a:rPr>
              <a:t>(regelmäßig)</a:t>
            </a:r>
            <a:endParaRPr lang="de-DE" sz="1600" dirty="0">
              <a:latin typeface="Tahoma"/>
              <a:ea typeface="Tahoma"/>
              <a:cs typeface="Tahoma"/>
            </a:endParaRPr>
          </a:p>
          <a:p>
            <a:r>
              <a:rPr lang="de-DE" sz="1600" dirty="0">
                <a:latin typeface="Tahoma"/>
                <a:ea typeface="Tahoma"/>
                <a:cs typeface="Tahoma"/>
              </a:rPr>
              <a:t>Teilnahme an projektbegleitenden Austauschformaten –</a:t>
            </a:r>
            <a:r>
              <a:rPr lang="de-DE" sz="1600" b="1" dirty="0">
                <a:latin typeface="Tahoma"/>
                <a:ea typeface="Tahoma"/>
                <a:cs typeface="Tahoma"/>
              </a:rPr>
              <a:t> 1 mal jährlich, nicht alle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63C4F98-58C4-460E-8E95-741F0F3D3A8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>
              <a:solidFill>
                <a:schemeClr val="bg1"/>
              </a:solidFill>
              <a:latin typeface="FS Me" panose="02000506040000020004" pitchFamily="50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BA2AF60-1F03-5A11-2C9B-5EE3FBDEE51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7139" y="0"/>
            <a:ext cx="8147535" cy="685800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619F5FC-4ED6-4E6C-9FC7-A4E6F3C88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21</a:t>
            </a:fld>
            <a:endParaRPr lang="de-DE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7A5F2A08-09A6-444A-B5DC-E0DF730ED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052" y="6483259"/>
            <a:ext cx="4114800" cy="365125"/>
          </a:xfrm>
        </p:spPr>
        <p:txBody>
          <a:bodyPr/>
          <a:lstStyle/>
          <a:p>
            <a:r>
              <a:rPr lang="de-DE"/>
              <a:t>AG Nationalparke  |  KI-Nationalpark  |  12. November 2025</a:t>
            </a:r>
            <a:endParaRPr lang="de-DE" dirty="0"/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29881945-7AB7-4E90-8240-A8240E5D1ED2}"/>
              </a:ext>
            </a:extLst>
          </p:cNvPr>
          <p:cNvSpPr txBox="1"/>
          <p:nvPr/>
        </p:nvSpPr>
        <p:spPr>
          <a:xfrm>
            <a:off x="10346216" y="6313982"/>
            <a:ext cx="1426684" cy="33855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chemeClr val="bg1"/>
                </a:solidFill>
                <a:latin typeface="Tahoma"/>
                <a:ea typeface="+mn-lt"/>
                <a:cs typeface="+mn-lt"/>
              </a:rPr>
              <a:t>Copyright: </a:t>
            </a:r>
            <a:r>
              <a:rPr lang="en-US" sz="800" dirty="0" err="1">
                <a:solidFill>
                  <a:schemeClr val="bg1"/>
                </a:solidFill>
                <a:latin typeface="Tahoma"/>
                <a:ea typeface="+mn-lt"/>
                <a:cs typeface="+mn-lt"/>
              </a:rPr>
              <a:t>biometrio.earth</a:t>
            </a:r>
            <a:r>
              <a:rPr lang="en-US" sz="800" dirty="0">
                <a:solidFill>
                  <a:schemeClr val="bg1"/>
                </a:solidFill>
                <a:latin typeface="Tahoma"/>
                <a:ea typeface="+mn-lt"/>
                <a:cs typeface="+mn-lt"/>
              </a:rPr>
              <a:t> GmbH</a:t>
            </a:r>
            <a:endParaRPr lang="en-US" sz="8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7951972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2E1FAD-EA89-74C0-4851-915C0CD0F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382069" cy="1325563"/>
          </a:xfrm>
        </p:spPr>
        <p:txBody>
          <a:bodyPr anchor="b">
            <a:normAutofit/>
          </a:bodyPr>
          <a:lstStyle/>
          <a:p>
            <a:r>
              <a:rPr lang="de-DE" sz="3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Fragen?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AD743A21-7AA7-67C1-087E-5BEC4575357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B5A143A0-2151-E262-C04D-0FE77305AEE2}"/>
              </a:ext>
            </a:extLst>
          </p:cNvPr>
          <p:cNvSpPr txBox="1"/>
          <p:nvPr/>
        </p:nvSpPr>
        <p:spPr>
          <a:xfrm>
            <a:off x="10482287" y="6431190"/>
            <a:ext cx="1123833" cy="21544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chemeClr val="bg1"/>
                </a:solidFill>
                <a:latin typeface="Tahoma"/>
                <a:ea typeface="+mn-lt"/>
                <a:cs typeface="+mn-lt"/>
              </a:rPr>
              <a:t>Copyright: Arne Kolb</a:t>
            </a:r>
            <a:endParaRPr lang="en-US" sz="8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36E9F63-1835-4E4D-9A7A-0CD2283D3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EA8AC20-03A7-4802-9716-390EE038A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7372" y="6356350"/>
            <a:ext cx="4114800" cy="365125"/>
          </a:xfrm>
        </p:spPr>
        <p:txBody>
          <a:bodyPr/>
          <a:lstStyle/>
          <a:p>
            <a:r>
              <a:rPr lang="de-DE"/>
              <a:t>AG Nationalparke  |  KI-Nationalpark  |  12. November 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82189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nhaltsplatzhalter 3" descr="Ein Bild, das Gelände, draußen, Vogel, Insekt enthält.&#10;&#10;Beschreibung automatisch generiert.">
            <a:extLst>
              <a:ext uri="{FF2B5EF4-FFF2-40B4-BE49-F238E27FC236}">
                <a16:creationId xmlns:a16="http://schemas.microsoft.com/office/drawing/2014/main" id="{32492D47-78E5-419F-BB33-EE9C56DF6F3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22624"/>
            <a:ext cx="12200375" cy="6858000"/>
          </a:xfrm>
          <a:prstGeom prst="rect">
            <a:avLst/>
          </a:prstGeom>
        </p:spPr>
      </p:pic>
      <p:sp>
        <p:nvSpPr>
          <p:cNvPr id="2" name="Freihandform 1">
            <a:extLst>
              <a:ext uri="{FF2B5EF4-FFF2-40B4-BE49-F238E27FC236}">
                <a16:creationId xmlns:a16="http://schemas.microsoft.com/office/drawing/2014/main" id="{98C92A8D-12AB-414D-ABE5-C786D0CF4E40}"/>
              </a:ext>
            </a:extLst>
          </p:cNvPr>
          <p:cNvSpPr/>
          <p:nvPr/>
        </p:nvSpPr>
        <p:spPr>
          <a:xfrm>
            <a:off x="0" y="4051624"/>
            <a:ext cx="12198026" cy="2806376"/>
          </a:xfrm>
          <a:custGeom>
            <a:avLst/>
            <a:gdLst>
              <a:gd name="connsiteX0" fmla="*/ 10609481 w 12198026"/>
              <a:gd name="connsiteY0" fmla="*/ 141932 h 2806376"/>
              <a:gd name="connsiteX1" fmla="*/ 8436424 w 12198026"/>
              <a:gd name="connsiteY1" fmla="*/ 931223 h 2806376"/>
              <a:gd name="connsiteX2" fmla="*/ 6335130 w 12198026"/>
              <a:gd name="connsiteY2" fmla="*/ 678594 h 2806376"/>
              <a:gd name="connsiteX3" fmla="*/ 4226976 w 12198026"/>
              <a:gd name="connsiteY3" fmla="*/ 370374 h 2806376"/>
              <a:gd name="connsiteX4" fmla="*/ 0 w 12198026"/>
              <a:gd name="connsiteY4" fmla="*/ 597550 h 2806376"/>
              <a:gd name="connsiteX5" fmla="*/ 0 w 12198026"/>
              <a:gd name="connsiteY5" fmla="*/ 2806376 h 2806376"/>
              <a:gd name="connsiteX6" fmla="*/ 12198027 w 12198026"/>
              <a:gd name="connsiteY6" fmla="*/ 2806376 h 2806376"/>
              <a:gd name="connsiteX7" fmla="*/ 12198027 w 12198026"/>
              <a:gd name="connsiteY7" fmla="*/ 462941 h 2806376"/>
              <a:gd name="connsiteX8" fmla="*/ 10609481 w 12198026"/>
              <a:gd name="connsiteY8" fmla="*/ 141932 h 2806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8026" h="2806376">
                <a:moveTo>
                  <a:pt x="10609481" y="141932"/>
                </a:moveTo>
                <a:cubicBezTo>
                  <a:pt x="9758370" y="-380042"/>
                  <a:pt x="9208406" y="687712"/>
                  <a:pt x="8436424" y="931223"/>
                </a:cubicBezTo>
                <a:cubicBezTo>
                  <a:pt x="7628752" y="1185878"/>
                  <a:pt x="6985688" y="1035061"/>
                  <a:pt x="6335130" y="678594"/>
                </a:cubicBezTo>
                <a:cubicBezTo>
                  <a:pt x="5956886" y="471299"/>
                  <a:pt x="5305313" y="282619"/>
                  <a:pt x="4226976" y="370374"/>
                </a:cubicBezTo>
                <a:cubicBezTo>
                  <a:pt x="2860068" y="481050"/>
                  <a:pt x="1634397" y="1699874"/>
                  <a:pt x="0" y="597550"/>
                </a:cubicBezTo>
                <a:lnTo>
                  <a:pt x="0" y="2806376"/>
                </a:lnTo>
                <a:lnTo>
                  <a:pt x="12198027" y="2806376"/>
                </a:lnTo>
                <a:lnTo>
                  <a:pt x="12198027" y="462941"/>
                </a:lnTo>
                <a:cubicBezTo>
                  <a:pt x="11729732" y="665298"/>
                  <a:pt x="11262961" y="543099"/>
                  <a:pt x="10609481" y="141932"/>
                </a:cubicBezTo>
                <a:close/>
              </a:path>
            </a:pathLst>
          </a:custGeom>
          <a:solidFill>
            <a:srgbClr val="83406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>
              <a:latin typeface="FS Me" panose="02000506040000020004" pitchFamily="2" charset="77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4772E61-B138-6247-A4A3-27E1E7B30B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2168" y="4865283"/>
            <a:ext cx="8424862" cy="1371749"/>
          </a:xfrm>
        </p:spPr>
        <p:txBody>
          <a:bodyPr/>
          <a:lstStyle/>
          <a:p>
            <a:r>
              <a:rPr lang="de-DE" dirty="0">
                <a:latin typeface="Tahoma"/>
                <a:ea typeface="Tahoma"/>
                <a:cs typeface="Tahoma"/>
              </a:rPr>
              <a:t>Weiter geht´s!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DE71F72-8D58-487B-99F7-391A09EEF6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9742" y="5301208"/>
            <a:ext cx="3402777" cy="1556791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14EA410-E07D-46A0-80C6-234CC3FF223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6454" y="5161424"/>
            <a:ext cx="2493623" cy="279565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F6D3B03D-3F7C-4266-B999-76ADAEA6BB6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7791" y="4515014"/>
            <a:ext cx="2789798" cy="60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42795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954253-8FE9-52E3-E5AF-25755ED686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9796469-7716-21D5-9811-6CBCCB33BBA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72845" y="4960644"/>
            <a:ext cx="2090538" cy="1540986"/>
          </a:xfrm>
          <a:prstGeom prst="rect">
            <a:avLst/>
          </a:prstGeom>
        </p:spPr>
      </p:pic>
      <p:pic>
        <p:nvPicPr>
          <p:cNvPr id="11" name="Picture 10" descr="A diagram of a computer network&#10;&#10;Description automatically generated">
            <a:extLst>
              <a:ext uri="{FF2B5EF4-FFF2-40B4-BE49-F238E27FC236}">
                <a16:creationId xmlns:a16="http://schemas.microsoft.com/office/drawing/2014/main" id="{FC7B9646-120E-565D-668C-69897CF434F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993" y="3033388"/>
            <a:ext cx="6651390" cy="186985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DFA0488-C829-95B2-9962-B4303B41A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828" y="305749"/>
            <a:ext cx="9343118" cy="1410546"/>
          </a:xfrm>
        </p:spPr>
        <p:txBody>
          <a:bodyPr>
            <a:normAutofit/>
          </a:bodyPr>
          <a:lstStyle/>
          <a:p>
            <a:r>
              <a:rPr lang="de-DE" sz="3200" b="1" dirty="0">
                <a:latin typeface="Tahoma"/>
                <a:ea typeface="Tahoma"/>
                <a:cs typeface="Tahoma"/>
              </a:rPr>
              <a:t>Passive akustisches Monitoring</a:t>
            </a:r>
            <a:br>
              <a:rPr lang="de-DE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de-DE" sz="3200" b="1" dirty="0">
              <a:latin typeface="Tahoma"/>
              <a:ea typeface="Tahoma"/>
              <a:cs typeface="Tahoma"/>
            </a:endParaRPr>
          </a:p>
        </p:txBody>
      </p:sp>
      <p:sp>
        <p:nvSpPr>
          <p:cNvPr id="7" name="Inhaltsplatzhalter 4">
            <a:extLst>
              <a:ext uri="{FF2B5EF4-FFF2-40B4-BE49-F238E27FC236}">
                <a16:creationId xmlns:a16="http://schemas.microsoft.com/office/drawing/2014/main" id="{69FEDFCB-8CB6-E633-0E1C-31433A7D691D}"/>
              </a:ext>
            </a:extLst>
          </p:cNvPr>
          <p:cNvSpPr txBox="1">
            <a:spLocks/>
          </p:cNvSpPr>
          <p:nvPr/>
        </p:nvSpPr>
        <p:spPr>
          <a:xfrm>
            <a:off x="386725" y="1355965"/>
            <a:ext cx="11231892" cy="199168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Datenverarbeitung</a:t>
            </a:r>
          </a:p>
          <a:p>
            <a:r>
              <a:rPr lang="de-DE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Die Daten werden einer Qualitätssicherung unterzogen (Überprüfung der Größe und Anzahl der Dateien pro Tag).</a:t>
            </a:r>
          </a:p>
          <a:p>
            <a:r>
              <a:rPr lang="de-DE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 werden Spektrogramme erstellt, die als „Bilder“ für die KI-Klassifikatoren (</a:t>
            </a:r>
            <a:r>
              <a:rPr lang="de-DE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Convolutional</a:t>
            </a:r>
            <a:r>
              <a:rPr lang="de-DE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Neural</a:t>
            </a:r>
            <a:r>
              <a:rPr lang="de-DE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Networks – CNN) dienen.</a:t>
            </a:r>
          </a:p>
          <a:p>
            <a:r>
              <a:rPr lang="de-DE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Die Ergebnisse werden validiert.</a:t>
            </a:r>
            <a:endParaRPr lang="de-DE" dirty="0"/>
          </a:p>
          <a:p>
            <a:endParaRPr lang="de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D2A9FE-ED6F-808B-047C-4BCD5568136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9269" y="3490139"/>
            <a:ext cx="3988097" cy="2810152"/>
          </a:xfrm>
          <a:prstGeom prst="rect">
            <a:avLst/>
          </a:prstGeom>
        </p:spPr>
      </p:pic>
      <p:pic>
        <p:nvPicPr>
          <p:cNvPr id="9" name="240321_FiSt_DEU_In-situ_starter_Buteo_buteo_249C600363FAA052">
            <a:hlinkClick r:id="" action="ppaction://media"/>
            <a:extLst>
              <a:ext uri="{FF2B5EF4-FFF2-40B4-BE49-F238E27FC236}">
                <a16:creationId xmlns:a16="http://schemas.microsoft.com/office/drawing/2014/main" id="{83FA0991-595E-AD44-1C35-C53761D887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855496" y="6377486"/>
            <a:ext cx="487363" cy="487363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A6F32239-A7AD-4245-6085-5687038509C8}"/>
              </a:ext>
            </a:extLst>
          </p:cNvPr>
          <p:cNvSpPr/>
          <p:nvPr/>
        </p:nvSpPr>
        <p:spPr>
          <a:xfrm>
            <a:off x="4464360" y="4128633"/>
            <a:ext cx="604007" cy="6711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C82EA42C-0018-3823-699C-7C1CFF1A450C}"/>
              </a:ext>
            </a:extLst>
          </p:cNvPr>
          <p:cNvSpPr/>
          <p:nvPr/>
        </p:nvSpPr>
        <p:spPr>
          <a:xfrm rot="5400000">
            <a:off x="11316614" y="4162189"/>
            <a:ext cx="604007" cy="6711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48D5E1F-562A-DEE1-04E9-8089E096003A}"/>
              </a:ext>
            </a:extLst>
          </p:cNvPr>
          <p:cNvSpPr/>
          <p:nvPr/>
        </p:nvSpPr>
        <p:spPr>
          <a:xfrm>
            <a:off x="9682051" y="5588430"/>
            <a:ext cx="12408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Buzzard </a:t>
            </a:r>
          </a:p>
          <a:p>
            <a:pPr algn="ctr"/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(Buteo buteo)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020FCA-E2FE-E2BB-8447-90C1C0F68C3A}"/>
              </a:ext>
            </a:extLst>
          </p:cNvPr>
          <p:cNvSpPr txBox="1"/>
          <p:nvPr/>
        </p:nvSpPr>
        <p:spPr>
          <a:xfrm>
            <a:off x="10546080" y="6300291"/>
            <a:ext cx="14080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err="1"/>
              <a:t>Credits</a:t>
            </a:r>
            <a:r>
              <a:rPr lang="de-DE" sz="900" dirty="0"/>
              <a:t>: Tobias Verfuss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F5E606E-86E6-B675-0B50-5C6D836BF92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6399" y="4589338"/>
            <a:ext cx="1299531" cy="135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0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3721C2-B32E-4460-A53A-B6D501641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828" y="305749"/>
            <a:ext cx="9343118" cy="1410546"/>
          </a:xfrm>
        </p:spPr>
        <p:txBody>
          <a:bodyPr>
            <a:normAutofit/>
          </a:bodyPr>
          <a:lstStyle/>
          <a:p>
            <a:r>
              <a:rPr lang="de-DE" sz="3200" b="1" dirty="0">
                <a:latin typeface="Tahoma"/>
                <a:ea typeface="Tahoma"/>
                <a:cs typeface="Tahoma"/>
              </a:rPr>
              <a:t>KI Nationalpark</a:t>
            </a:r>
            <a:br>
              <a:rPr lang="de-DE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1400" b="1" dirty="0">
                <a:latin typeface="Tahoma"/>
                <a:ea typeface="Tahoma"/>
                <a:cs typeface="Tahoma"/>
              </a:rPr>
              <a:t>Förderinitiative KI-Leuchttürme des BMUKN mit Mitteln aus dem ANK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97A61B-8C7C-4477-84A1-CFFBB54FF4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9828" y="2117928"/>
            <a:ext cx="5639972" cy="460354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de-DE" sz="1500" b="1" dirty="0">
                <a:latin typeface="Tahoma"/>
                <a:ea typeface="Tahoma"/>
                <a:cs typeface="Tahoma"/>
              </a:rPr>
              <a:t>Rahmen der ANK Förderrichtlinie KI-Leuchttürme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500" dirty="0">
                <a:latin typeface="Tahoma"/>
                <a:ea typeface="Tahoma"/>
                <a:cs typeface="Tahoma"/>
              </a:rPr>
              <a:t>30 Monate maximale Laufzeit (Anfang Juli 2025 Ende Dez. 2027) </a:t>
            </a:r>
            <a:endParaRPr lang="de-DE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500" dirty="0">
                <a:latin typeface="Tahoma"/>
                <a:ea typeface="Tahoma"/>
                <a:cs typeface="Tahoma"/>
              </a:rPr>
              <a:t>Maximal drei Partner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500" dirty="0">
                <a:latin typeface="Tahoma"/>
                <a:ea typeface="Tahoma"/>
                <a:cs typeface="Tahoma"/>
              </a:rPr>
              <a:t>ca. 1,8 Mio. </a:t>
            </a:r>
            <a:r>
              <a:rPr lang="de-DE" sz="1500" dirty="0">
                <a:latin typeface="Tahoma"/>
                <a:ea typeface="+mn-lt"/>
                <a:cs typeface="+mn-lt"/>
              </a:rPr>
              <a:t>€</a:t>
            </a:r>
            <a:endParaRPr lang="de-DE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500" dirty="0">
                <a:latin typeface="Tahoma"/>
                <a:ea typeface="Tahoma"/>
                <a:cs typeface="Tahoma"/>
              </a:rPr>
              <a:t>Insgesamt sind 24 Mio. € im Topf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de-DE" sz="1500" dirty="0">
              <a:latin typeface="Tahoma"/>
              <a:ea typeface="Tahoma"/>
              <a:cs typeface="Tahoma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15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15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5AB713D-34E0-4C55-8D0A-5DE217F45C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9828" y="3941232"/>
            <a:ext cx="5228734" cy="460148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de-DE" sz="1500" b="1" dirty="0">
                <a:latin typeface="Tahoma"/>
                <a:ea typeface="Tahoma"/>
                <a:cs typeface="Tahoma"/>
              </a:rPr>
              <a:t>Partner</a:t>
            </a:r>
            <a:endParaRPr lang="en-US" dirty="0">
              <a:latin typeface="Tahoma"/>
              <a:ea typeface="Tahoma"/>
              <a:cs typeface="Tahoma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sz="1500" dirty="0">
                <a:latin typeface="Tahoma"/>
                <a:ea typeface="Tahoma"/>
                <a:cs typeface="Tahoma"/>
              </a:rPr>
              <a:t>Universität Freiburg (Fotofallen)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sz="1500" dirty="0" err="1">
                <a:latin typeface="Tahoma"/>
                <a:ea typeface="Tahoma"/>
                <a:cs typeface="Tahoma"/>
              </a:rPr>
              <a:t>Biometrio.earth</a:t>
            </a:r>
            <a:r>
              <a:rPr lang="de-DE" sz="1500" dirty="0">
                <a:latin typeface="Tahoma"/>
                <a:ea typeface="Tahoma"/>
                <a:cs typeface="Tahoma"/>
              </a:rPr>
              <a:t> GmbH (Akustik)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sz="1500" dirty="0">
                <a:latin typeface="Tahoma"/>
                <a:ea typeface="Tahoma"/>
                <a:cs typeface="Tahoma"/>
              </a:rPr>
              <a:t>Nationale Naturlandschaften e. V. (Koordination)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8270DCB-7BD2-4AAA-8772-DCD2B8B52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3</a:t>
            </a:fld>
            <a:endParaRPr lang="de-DE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36653C0-55D3-447A-8C51-5948FA52B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AG Nationalparke  |  KI-Nationalpark  |  12. November 2025</a:t>
            </a:r>
          </a:p>
        </p:txBody>
      </p:sp>
    </p:spTree>
    <p:extLst>
      <p:ext uri="{BB962C8B-B14F-4D97-AF65-F5344CB8AC3E}">
        <p14:creationId xmlns:p14="http://schemas.microsoft.com/office/powerpoint/2010/main" val="195322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3721C2-B32E-4460-A53A-B6D501641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828" y="305749"/>
            <a:ext cx="9343118" cy="1410546"/>
          </a:xfrm>
        </p:spPr>
        <p:txBody>
          <a:bodyPr>
            <a:normAutofit/>
          </a:bodyPr>
          <a:lstStyle/>
          <a:p>
            <a:r>
              <a:rPr lang="de-DE" sz="3200" b="1" dirty="0">
                <a:latin typeface="Tahoma"/>
                <a:ea typeface="Tahoma"/>
                <a:cs typeface="Tahoma"/>
              </a:rPr>
              <a:t>KI Nationalpark</a:t>
            </a:r>
            <a:br>
              <a:rPr lang="de-DE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1400" b="1" dirty="0">
                <a:latin typeface="Tahoma"/>
                <a:ea typeface="Tahoma"/>
                <a:cs typeface="Tahoma"/>
              </a:rPr>
              <a:t>Förderinitiative KI-Leuchttürme des BMUKN mit Mitteln aus dem ANK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97A61B-8C7C-4477-84A1-CFFBB54FF4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9828" y="2117928"/>
            <a:ext cx="5639972" cy="460354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de-DE" sz="1500" b="1" dirty="0">
                <a:latin typeface="Tahoma"/>
                <a:ea typeface="Tahoma"/>
                <a:cs typeface="Tahoma"/>
              </a:rPr>
              <a:t>Rahmen der ANK Förderrichtlinie KI-Leuchttürme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500" dirty="0">
                <a:latin typeface="Tahoma"/>
                <a:ea typeface="Tahoma"/>
                <a:cs typeface="Tahoma"/>
              </a:rPr>
              <a:t>30 Monate maximale Laufzeit (Anfang Juli 2025 Ende Dez. 2027) </a:t>
            </a:r>
            <a:endParaRPr lang="de-DE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500" dirty="0">
                <a:latin typeface="Tahoma"/>
                <a:ea typeface="Tahoma"/>
                <a:cs typeface="Tahoma"/>
              </a:rPr>
              <a:t>Maximal drei Partner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500" dirty="0">
                <a:latin typeface="Tahoma"/>
                <a:ea typeface="Tahoma"/>
                <a:cs typeface="Tahoma"/>
              </a:rPr>
              <a:t>ca. 1,8 Mio. </a:t>
            </a:r>
            <a:r>
              <a:rPr lang="de-DE" sz="1500" dirty="0">
                <a:latin typeface="Tahoma"/>
                <a:ea typeface="+mn-lt"/>
                <a:cs typeface="+mn-lt"/>
              </a:rPr>
              <a:t>€</a:t>
            </a:r>
            <a:endParaRPr lang="de-DE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500" dirty="0">
                <a:latin typeface="Tahoma"/>
                <a:ea typeface="Tahoma"/>
                <a:cs typeface="Tahoma"/>
              </a:rPr>
              <a:t>Insgesamt sind 24 Mio. € im Topf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de-DE" sz="1500" dirty="0">
              <a:latin typeface="Tahoma"/>
              <a:ea typeface="Tahoma"/>
              <a:cs typeface="Tahoma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15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15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5AB713D-34E0-4C55-8D0A-5DE217F45C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9828" y="3941232"/>
            <a:ext cx="5228734" cy="460148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de-DE" sz="1500" b="1" dirty="0">
                <a:latin typeface="Tahoma"/>
                <a:ea typeface="Tahoma"/>
                <a:cs typeface="Tahoma"/>
              </a:rPr>
              <a:t>Partner</a:t>
            </a:r>
            <a:endParaRPr lang="en-US" dirty="0">
              <a:latin typeface="Tahoma"/>
              <a:ea typeface="Tahoma"/>
              <a:cs typeface="Tahoma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sz="1500" dirty="0">
                <a:latin typeface="Tahoma"/>
                <a:ea typeface="Tahoma"/>
                <a:cs typeface="Tahoma"/>
              </a:rPr>
              <a:t>Universität Freiburg (Fotofallen)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sz="1500" dirty="0" err="1">
                <a:latin typeface="Tahoma"/>
                <a:ea typeface="Tahoma"/>
                <a:cs typeface="Tahoma"/>
              </a:rPr>
              <a:t>Biometrio.earth</a:t>
            </a:r>
            <a:r>
              <a:rPr lang="de-DE" sz="1500" dirty="0">
                <a:latin typeface="Tahoma"/>
                <a:ea typeface="Tahoma"/>
                <a:cs typeface="Tahoma"/>
              </a:rPr>
              <a:t> GmbH (Akustik)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sz="1500" dirty="0">
                <a:latin typeface="Tahoma"/>
                <a:ea typeface="Tahoma"/>
                <a:cs typeface="Tahoma"/>
              </a:rPr>
              <a:t>Nationale Naturlandschaften e. V. (Koordination)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8270DCB-7BD2-4AAA-8772-DCD2B8B52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4</a:t>
            </a:fld>
            <a:endParaRPr lang="de-DE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36653C0-55D3-447A-8C51-5948FA52B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AG Nationalparke  |  KI-Nationalpark  |  12. November 2025</a:t>
            </a:r>
            <a:endParaRPr lang="de-DE" dirty="0"/>
          </a:p>
        </p:txBody>
      </p:sp>
      <p:sp>
        <p:nvSpPr>
          <p:cNvPr id="8" name="Grafik 3">
            <a:extLst>
              <a:ext uri="{FF2B5EF4-FFF2-40B4-BE49-F238E27FC236}">
                <a16:creationId xmlns:a16="http://schemas.microsoft.com/office/drawing/2014/main" id="{A48FB2ED-2BFF-4016-B96A-F64B3E70804A}"/>
              </a:ext>
            </a:extLst>
          </p:cNvPr>
          <p:cNvSpPr>
            <a:spLocks noChangeAspect="1"/>
          </p:cNvSpPr>
          <p:nvPr/>
        </p:nvSpPr>
        <p:spPr>
          <a:xfrm>
            <a:off x="6750839" y="2395770"/>
            <a:ext cx="3678920" cy="3424738"/>
          </a:xfrm>
          <a:custGeom>
            <a:avLst/>
            <a:gdLst>
              <a:gd name="connsiteX0" fmla="*/ 3527563 w 3528929"/>
              <a:gd name="connsiteY0" fmla="*/ 2005015 h 3647309"/>
              <a:gd name="connsiteX1" fmla="*/ 3527774 w 3528929"/>
              <a:gd name="connsiteY1" fmla="*/ 1105547 h 3647309"/>
              <a:gd name="connsiteX2" fmla="*/ 2597994 w 3528929"/>
              <a:gd name="connsiteY2" fmla="*/ 0 h 3647309"/>
              <a:gd name="connsiteX3" fmla="*/ 881996 w 3528929"/>
              <a:gd name="connsiteY3" fmla="*/ 0 h 3647309"/>
              <a:gd name="connsiteX4" fmla="*/ 0 w 3528929"/>
              <a:gd name="connsiteY4" fmla="*/ 1105547 h 3647309"/>
              <a:gd name="connsiteX5" fmla="*/ 0 w 3528929"/>
              <a:gd name="connsiteY5" fmla="*/ 2002489 h 3647309"/>
              <a:gd name="connsiteX6" fmla="*/ 881996 w 3528929"/>
              <a:gd name="connsiteY6" fmla="*/ 3044465 h 3647309"/>
              <a:gd name="connsiteX7" fmla="*/ 1817459 w 3528929"/>
              <a:gd name="connsiteY7" fmla="*/ 3449678 h 3647309"/>
              <a:gd name="connsiteX8" fmla="*/ 2150050 w 3528929"/>
              <a:gd name="connsiteY8" fmla="*/ 3621867 h 3647309"/>
              <a:gd name="connsiteX9" fmla="*/ 3527774 w 3528929"/>
              <a:gd name="connsiteY9" fmla="*/ 2005015 h 364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28929" h="3647309">
                <a:moveTo>
                  <a:pt x="3527563" y="2005015"/>
                </a:moveTo>
                <a:cubicBezTo>
                  <a:pt x="3530510" y="1388039"/>
                  <a:pt x="3527774" y="1105547"/>
                  <a:pt x="3527774" y="1105547"/>
                </a:cubicBezTo>
                <a:cubicBezTo>
                  <a:pt x="3527774" y="611293"/>
                  <a:pt x="3242125" y="0"/>
                  <a:pt x="2597994" y="0"/>
                </a:cubicBezTo>
                <a:lnTo>
                  <a:pt x="881996" y="0"/>
                </a:lnTo>
                <a:cubicBezTo>
                  <a:pt x="203975" y="0"/>
                  <a:pt x="0" y="560773"/>
                  <a:pt x="0" y="1105547"/>
                </a:cubicBezTo>
                <a:lnTo>
                  <a:pt x="0" y="2002489"/>
                </a:lnTo>
                <a:cubicBezTo>
                  <a:pt x="0" y="2753554"/>
                  <a:pt x="440156" y="3002997"/>
                  <a:pt x="881996" y="3044465"/>
                </a:cubicBezTo>
                <a:cubicBezTo>
                  <a:pt x="1193957" y="3073725"/>
                  <a:pt x="2156365" y="3026151"/>
                  <a:pt x="1817459" y="3449678"/>
                </a:cubicBezTo>
                <a:cubicBezTo>
                  <a:pt x="1730312" y="3600396"/>
                  <a:pt x="1883135" y="3695542"/>
                  <a:pt x="2150050" y="3621867"/>
                </a:cubicBezTo>
                <a:cubicBezTo>
                  <a:pt x="2767236" y="3451362"/>
                  <a:pt x="3527774" y="3276436"/>
                  <a:pt x="3527774" y="2005015"/>
                </a:cubicBezTo>
              </a:path>
            </a:pathLst>
          </a:custGeom>
          <a:solidFill>
            <a:srgbClr val="83406F"/>
          </a:solidFill>
          <a:ln w="21034" cap="flat">
            <a:noFill/>
            <a:prstDash val="solid"/>
            <a:miter/>
          </a:ln>
        </p:spPr>
        <p:txBody>
          <a:bodyPr lIns="360000" tIns="360000" rIns="360000" bIns="1080000" rtlCol="0" anchor="ctr" anchorCtr="0"/>
          <a:lstStyle/>
          <a:p>
            <a:pPr defTabSz="360000" eaLnBrk="0" fontAlgn="base" hangingPunct="0">
              <a:lnSpc>
                <a:spcPct val="110000"/>
              </a:lnSpc>
              <a:spcAft>
                <a:spcPct val="0"/>
              </a:spcAft>
              <a:buSzPct val="90000"/>
              <a:defRPr/>
            </a:pPr>
            <a:r>
              <a:rPr lang="de-DE" sz="2000" b="1" kern="0" dirty="0">
                <a:solidFill>
                  <a:schemeClr val="bg1"/>
                </a:solidFill>
                <a:latin typeface="Tahoma"/>
                <a:ea typeface="Tahoma"/>
                <a:cs typeface="Tahoma"/>
                <a:sym typeface="Georgia" panose="02040502050405020303" pitchFamily="18" charset="0"/>
              </a:rPr>
              <a:t>Bewilligung</a:t>
            </a: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Georgia" panose="02040502050405020303" pitchFamily="18" charset="0"/>
              </a:rPr>
              <a:t> kam zum 01.07.2025!</a:t>
            </a:r>
            <a:endParaRPr kumimoji="0" lang="de-DE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/>
              <a:ea typeface="Tahoma"/>
              <a:cs typeface="Tahoma"/>
              <a:sym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153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9792EB-71E7-928E-B3FF-866E6E620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716" y="365125"/>
            <a:ext cx="10979084" cy="1341274"/>
          </a:xfrm>
        </p:spPr>
        <p:txBody>
          <a:bodyPr/>
          <a:lstStyle/>
          <a:p>
            <a:r>
              <a:rPr lang="de-DE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Projektziele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A193B61-93E1-A5F9-3E37-C9CC7050D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716" y="1593613"/>
            <a:ext cx="5454472" cy="5080142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de-DE" dirty="0">
                <a:latin typeface="Tahoma"/>
                <a:ea typeface="Tahoma"/>
                <a:cs typeface="Tahoma"/>
              </a:rPr>
              <a:t>Fortführung und Weiterentwicklung des erfolgreichen </a:t>
            </a:r>
            <a:r>
              <a:rPr lang="de-DE" dirty="0" err="1">
                <a:latin typeface="Tahoma"/>
                <a:ea typeface="Tahoma"/>
                <a:cs typeface="Tahoma"/>
              </a:rPr>
              <a:t>Wildtiermonitorings</a:t>
            </a:r>
            <a:r>
              <a:rPr lang="de-DE" dirty="0">
                <a:latin typeface="Tahoma"/>
                <a:ea typeface="Tahoma"/>
                <a:cs typeface="Tahoma"/>
              </a:rPr>
              <a:t> über Fotofallen in den Nationalparken</a:t>
            </a:r>
          </a:p>
          <a:p>
            <a:pPr>
              <a:lnSpc>
                <a:spcPct val="120000"/>
              </a:lnSpc>
            </a:pPr>
            <a:r>
              <a:rPr lang="de-DE" dirty="0">
                <a:latin typeface="Tahoma"/>
                <a:ea typeface="Tahoma"/>
                <a:cs typeface="Tahoma"/>
              </a:rPr>
              <a:t>Zusätzliche pilothafte Implementierung von </a:t>
            </a:r>
            <a:r>
              <a:rPr lang="de-DE" dirty="0" err="1">
                <a:latin typeface="Tahoma"/>
                <a:ea typeface="Tahoma"/>
                <a:cs typeface="Tahoma"/>
              </a:rPr>
              <a:t>Akustikmonitoring</a:t>
            </a:r>
            <a:r>
              <a:rPr lang="de-DE" dirty="0">
                <a:latin typeface="Tahoma"/>
                <a:ea typeface="Tahoma"/>
                <a:cs typeface="Tahoma"/>
              </a:rPr>
              <a:t> in 9 ausgewählten Parken</a:t>
            </a:r>
          </a:p>
          <a:p>
            <a:pPr>
              <a:lnSpc>
                <a:spcPct val="120000"/>
              </a:lnSpc>
            </a:pPr>
            <a:endParaRPr lang="de-D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20000"/>
              </a:lnSpc>
            </a:pPr>
            <a:r>
              <a:rPr lang="de-D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Dadurch soll:</a:t>
            </a:r>
          </a:p>
          <a:p>
            <a:pPr>
              <a:lnSpc>
                <a:spcPct val="120000"/>
              </a:lnSpc>
            </a:pPr>
            <a:r>
              <a:rPr lang="de-D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...in diesem Projekt ein deutschlandweites, standardisiertes Monitoringsystem mittels nicht-invasiven, leicht zu implementierenden Methoden in Nationalparken aufgebaut werden. Anhand von Kamerafallen, Audio- und Klimaloggern sowie Waldverjüngungsinventuren werden umfassende Daten zu Umwelt, Biodiversität und menschlichen Störungen erfasst. </a:t>
            </a:r>
          </a:p>
          <a:p>
            <a:pPr>
              <a:lnSpc>
                <a:spcPct val="120000"/>
              </a:lnSpc>
            </a:pPr>
            <a:r>
              <a:rPr lang="de-D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Auf Basis dieser Informationen können Umweltveränderungen schnell erkannt und erforderliche Managementmaßnahmen eingeleitet werden. </a:t>
            </a:r>
          </a:p>
        </p:txBody>
      </p:sp>
      <p:pic>
        <p:nvPicPr>
          <p:cNvPr id="5" name="Grafik 3">
            <a:extLst>
              <a:ext uri="{FF2B5EF4-FFF2-40B4-BE49-F238E27FC236}">
                <a16:creationId xmlns:a16="http://schemas.microsoft.com/office/drawing/2014/main" id="{62725234-C34F-0FCF-9E3D-19908A61A24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0"/>
            <a:ext cx="6984274" cy="6857999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20A2EB0-4626-4923-90CA-80DBBEBC1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4716" y="6356350"/>
            <a:ext cx="4114800" cy="365125"/>
          </a:xfrm>
        </p:spPr>
        <p:txBody>
          <a:bodyPr/>
          <a:lstStyle/>
          <a:p>
            <a:r>
              <a:rPr lang="de-DE"/>
              <a:t>AG Nationalparke  |  KI-Nationalpark  |  12. November 2025</a:t>
            </a:r>
            <a:endParaRPr lang="de-DE" dirty="0"/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217109B1-D026-4D60-8D1E-DF8EDEA85660}"/>
              </a:ext>
            </a:extLst>
          </p:cNvPr>
          <p:cNvSpPr txBox="1"/>
          <p:nvPr/>
        </p:nvSpPr>
        <p:spPr>
          <a:xfrm>
            <a:off x="10378535" y="6251702"/>
            <a:ext cx="1555923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Copyright: </a:t>
            </a:r>
            <a:r>
              <a:rPr lang="en-US" sz="800" dirty="0">
                <a:solidFill>
                  <a:schemeClr val="bg1"/>
                </a:solidFill>
                <a:latin typeface="Tahoma"/>
                <a:ea typeface="+mn-lt"/>
                <a:cs typeface="+mn-lt"/>
              </a:rPr>
              <a:t>Florian Packmor, NLPVW</a:t>
            </a:r>
            <a:endParaRPr lang="en-US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519875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9B2C0B-81BA-C85B-3CF7-E6453DF2E3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Gerader Verbinder 53">
            <a:extLst>
              <a:ext uri="{FF2B5EF4-FFF2-40B4-BE49-F238E27FC236}">
                <a16:creationId xmlns:a16="http://schemas.microsoft.com/office/drawing/2014/main" id="{73501297-8BC6-4602-9AD0-7EFCA2573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31" idx="3"/>
            <a:endCxn id="49" idx="6"/>
          </p:cNvCxnSpPr>
          <p:nvPr/>
        </p:nvCxnSpPr>
        <p:spPr bwMode="auto">
          <a:xfrm>
            <a:off x="1267235" y="4157283"/>
            <a:ext cx="896872" cy="0"/>
          </a:xfrm>
          <a:prstGeom prst="line">
            <a:avLst/>
          </a:prstGeom>
          <a:solidFill>
            <a:srgbClr val="7B9F94"/>
          </a:solidFill>
          <a:ln w="19050">
            <a:solidFill>
              <a:srgbClr val="7C749F"/>
            </a:solidFill>
            <a:prstDash val="dash"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1" name="Gerader Verbinder 50">
            <a:extLst>
              <a:ext uri="{FF2B5EF4-FFF2-40B4-BE49-F238E27FC236}">
                <a16:creationId xmlns:a16="http://schemas.microsoft.com/office/drawing/2014/main" id="{D5BFC192-A927-4199-9F7C-F906964257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9" idx="3"/>
            <a:endCxn id="46" idx="6"/>
          </p:cNvCxnSpPr>
          <p:nvPr/>
        </p:nvCxnSpPr>
        <p:spPr bwMode="auto">
          <a:xfrm>
            <a:off x="1227023" y="3275487"/>
            <a:ext cx="932686" cy="2921"/>
          </a:xfrm>
          <a:prstGeom prst="line">
            <a:avLst/>
          </a:prstGeom>
          <a:solidFill>
            <a:srgbClr val="7B9F94"/>
          </a:solidFill>
          <a:ln w="19050">
            <a:solidFill>
              <a:srgbClr val="7C749F"/>
            </a:solidFill>
            <a:prstDash val="dash"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9" name="Gerader Verbinder 38">
            <a:extLst>
              <a:ext uri="{FF2B5EF4-FFF2-40B4-BE49-F238E27FC236}">
                <a16:creationId xmlns:a16="http://schemas.microsoft.com/office/drawing/2014/main" id="{5A1D372B-180C-4D71-BA1D-3783EA3D27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30" idx="3"/>
            <a:endCxn id="36" idx="6"/>
          </p:cNvCxnSpPr>
          <p:nvPr/>
        </p:nvCxnSpPr>
        <p:spPr bwMode="auto">
          <a:xfrm>
            <a:off x="1227023" y="2260780"/>
            <a:ext cx="932686" cy="3695"/>
          </a:xfrm>
          <a:prstGeom prst="line">
            <a:avLst/>
          </a:prstGeom>
          <a:solidFill>
            <a:srgbClr val="7B9F94"/>
          </a:solidFill>
          <a:ln w="19050">
            <a:solidFill>
              <a:srgbClr val="7C749F"/>
            </a:solidFill>
            <a:prstDash val="dash"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4CA9D79E-6FC7-4217-82D5-8059B7996211}"/>
              </a:ext>
            </a:extLst>
          </p:cNvPr>
          <p:cNvSpPr/>
          <p:nvPr/>
        </p:nvSpPr>
        <p:spPr bwMode="auto">
          <a:xfrm>
            <a:off x="2784902" y="1844824"/>
            <a:ext cx="7281805" cy="726130"/>
          </a:xfrm>
          <a:prstGeom prst="roundRect">
            <a:avLst/>
          </a:prstGeom>
          <a:solidFill>
            <a:srgbClr val="D093A8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Anfangsphase: </a:t>
            </a:r>
            <a:r>
              <a:rPr lang="de-D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Bestellung Technik, Schulungen, Versuchsdesgin, Ausbringung Technik, Etablierung der Methode, ÖA</a:t>
            </a:r>
          </a:p>
          <a:p>
            <a:endParaRPr lang="de-DE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9BC9C648-EC65-466F-BED7-B75FC36702FC}"/>
              </a:ext>
            </a:extLst>
          </p:cNvPr>
          <p:cNvSpPr/>
          <p:nvPr/>
        </p:nvSpPr>
        <p:spPr bwMode="auto">
          <a:xfrm>
            <a:off x="2795439" y="4624285"/>
            <a:ext cx="7936287" cy="726130"/>
          </a:xfrm>
          <a:prstGeom prst="roundRect">
            <a:avLst/>
          </a:prstGeom>
          <a:solidFill>
            <a:srgbClr val="D093A8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de-DE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Endphase</a:t>
            </a:r>
            <a:r>
              <a:rPr lang="de-DE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de-D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Managemente</a:t>
            </a:r>
            <a:r>
              <a:rPr lang="de-D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mpfehlungen, mögliche Verstetigung, ÖA </a:t>
            </a:r>
            <a:endParaRPr lang="de-DE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6049251C-7409-46D1-B1FF-2A7AA34DD84F}"/>
              </a:ext>
            </a:extLst>
          </p:cNvPr>
          <p:cNvSpPr/>
          <p:nvPr/>
        </p:nvSpPr>
        <p:spPr>
          <a:xfrm>
            <a:off x="535808" y="3090821"/>
            <a:ext cx="691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2026</a:t>
            </a: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4D65C6FE-33EA-4D16-95E3-12E547113744}"/>
              </a:ext>
            </a:extLst>
          </p:cNvPr>
          <p:cNvSpPr/>
          <p:nvPr/>
        </p:nvSpPr>
        <p:spPr>
          <a:xfrm>
            <a:off x="535808" y="2076114"/>
            <a:ext cx="691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2025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D2D8F23C-BC0B-402E-A20D-46FE1060D887}"/>
              </a:ext>
            </a:extLst>
          </p:cNvPr>
          <p:cNvSpPr/>
          <p:nvPr/>
        </p:nvSpPr>
        <p:spPr>
          <a:xfrm>
            <a:off x="576020" y="3972617"/>
            <a:ext cx="691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2027</a:t>
            </a:r>
          </a:p>
        </p:txBody>
      </p: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5A1A90EC-F4A6-462D-898D-BB3716C32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auto">
          <a:xfrm>
            <a:off x="1998661" y="1741714"/>
            <a:ext cx="0" cy="4324745"/>
          </a:xfrm>
          <a:prstGeom prst="line">
            <a:avLst/>
          </a:prstGeom>
          <a:solidFill>
            <a:srgbClr val="7B9F94"/>
          </a:solidFill>
          <a:ln w="19050">
            <a:solidFill>
              <a:srgbClr val="7C749F"/>
            </a:solidFill>
            <a:prstDash val="dash"/>
            <a:headEnd type="none" w="med" len="med"/>
            <a:tailEnd type="arrow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3E89ED1B-89C5-4F20-A3E9-DD1C2EF2BA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835177" y="2102209"/>
            <a:ext cx="324532" cy="324532"/>
            <a:chOff x="1835177" y="2342326"/>
            <a:chExt cx="324532" cy="324532"/>
          </a:xfrm>
        </p:grpSpPr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5FD67269-DB32-4FFA-83A9-E4F6652FEF90}"/>
                </a:ext>
              </a:extLst>
            </p:cNvPr>
            <p:cNvSpPr/>
            <p:nvPr/>
          </p:nvSpPr>
          <p:spPr bwMode="auto">
            <a:xfrm>
              <a:off x="1835177" y="2342326"/>
              <a:ext cx="324532" cy="32453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D9A9B9"/>
              </a:solidFill>
            </a:ln>
            <a:effectLst/>
            <a:extLst>
              <a:ext uri="{91240B29-F687-4f45-9708-019B960494DF}">
                <a14:hiddenLine xmlns=""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1A07726F-D1DA-48BC-A07B-A46719B82DD3}"/>
                </a:ext>
              </a:extLst>
            </p:cNvPr>
            <p:cNvSpPr/>
            <p:nvPr/>
          </p:nvSpPr>
          <p:spPr bwMode="auto">
            <a:xfrm>
              <a:off x="1933847" y="2440812"/>
              <a:ext cx="127559" cy="127559"/>
            </a:xfrm>
            <a:prstGeom prst="ellipse">
              <a:avLst/>
            </a:prstGeom>
            <a:solidFill>
              <a:srgbClr val="D9A9B9"/>
            </a:solidFill>
            <a:ln w="38100">
              <a:solidFill>
                <a:srgbClr val="D9A9B9"/>
              </a:solidFill>
            </a:ln>
            <a:effectLst/>
            <a:extLst>
              <a:ext uri="{91240B29-F687-4f45-9708-019B960494DF}">
                <a14:hiddenLine xmlns=""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B8D74DA9-2F57-4CB3-A2EC-F5C553F6C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835177" y="3116142"/>
            <a:ext cx="324532" cy="324532"/>
            <a:chOff x="1835177" y="2342326"/>
            <a:chExt cx="324532" cy="324532"/>
          </a:xfrm>
        </p:grpSpPr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F060A374-5096-4A73-B1D0-653BF55C0211}"/>
                </a:ext>
              </a:extLst>
            </p:cNvPr>
            <p:cNvSpPr/>
            <p:nvPr/>
          </p:nvSpPr>
          <p:spPr bwMode="auto">
            <a:xfrm>
              <a:off x="1835177" y="2342326"/>
              <a:ext cx="324532" cy="32453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D9A9B9"/>
              </a:solidFill>
            </a:ln>
            <a:effectLst/>
            <a:extLst>
              <a:ext uri="{91240B29-F687-4f45-9708-019B960494DF}">
                <a14:hiddenLine xmlns=""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47" name="Ellipse 46">
              <a:extLst>
                <a:ext uri="{FF2B5EF4-FFF2-40B4-BE49-F238E27FC236}">
                  <a16:creationId xmlns:a16="http://schemas.microsoft.com/office/drawing/2014/main" id="{C310D33B-0A75-4E04-8138-F0C09AB15A18}"/>
                </a:ext>
              </a:extLst>
            </p:cNvPr>
            <p:cNvSpPr/>
            <p:nvPr/>
          </p:nvSpPr>
          <p:spPr bwMode="auto">
            <a:xfrm>
              <a:off x="1933847" y="2440812"/>
              <a:ext cx="127559" cy="127559"/>
            </a:xfrm>
            <a:prstGeom prst="ellipse">
              <a:avLst/>
            </a:prstGeom>
            <a:solidFill>
              <a:srgbClr val="D9A9B9"/>
            </a:solidFill>
            <a:ln w="38100">
              <a:solidFill>
                <a:srgbClr val="D9A9B9"/>
              </a:solidFill>
            </a:ln>
            <a:effectLst/>
            <a:extLst>
              <a:ext uri="{91240B29-F687-4f45-9708-019B960494DF}">
                <a14:hiddenLine xmlns=""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BFCE1487-6F75-4D69-AA40-2561F4E03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839575" y="3995017"/>
            <a:ext cx="324532" cy="324532"/>
            <a:chOff x="1835177" y="2342326"/>
            <a:chExt cx="324532" cy="324532"/>
          </a:xfrm>
        </p:grpSpPr>
        <p:sp>
          <p:nvSpPr>
            <p:cNvPr id="49" name="Ellipse 48">
              <a:extLst>
                <a:ext uri="{FF2B5EF4-FFF2-40B4-BE49-F238E27FC236}">
                  <a16:creationId xmlns:a16="http://schemas.microsoft.com/office/drawing/2014/main" id="{381C7976-B76A-4FF3-9C67-5438634BFC25}"/>
                </a:ext>
              </a:extLst>
            </p:cNvPr>
            <p:cNvSpPr/>
            <p:nvPr/>
          </p:nvSpPr>
          <p:spPr bwMode="auto">
            <a:xfrm>
              <a:off x="1835177" y="2342326"/>
              <a:ext cx="324532" cy="32453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D9A9B9"/>
              </a:solidFill>
            </a:ln>
            <a:effectLst/>
            <a:extLst>
              <a:ext uri="{91240B29-F687-4f45-9708-019B960494DF}">
                <a14:hiddenLine xmlns=""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50" name="Ellipse 49">
              <a:extLst>
                <a:ext uri="{FF2B5EF4-FFF2-40B4-BE49-F238E27FC236}">
                  <a16:creationId xmlns:a16="http://schemas.microsoft.com/office/drawing/2014/main" id="{5A712D5A-7B77-435F-8B63-DD453E40577D}"/>
                </a:ext>
              </a:extLst>
            </p:cNvPr>
            <p:cNvSpPr/>
            <p:nvPr/>
          </p:nvSpPr>
          <p:spPr bwMode="auto">
            <a:xfrm>
              <a:off x="1933847" y="2440812"/>
              <a:ext cx="127559" cy="127559"/>
            </a:xfrm>
            <a:prstGeom prst="ellipse">
              <a:avLst/>
            </a:prstGeom>
            <a:solidFill>
              <a:srgbClr val="D9A9B9"/>
            </a:solidFill>
            <a:ln w="38100">
              <a:solidFill>
                <a:srgbClr val="D9A9B9"/>
              </a:solidFill>
            </a:ln>
            <a:effectLst/>
            <a:extLst>
              <a:ext uri="{91240B29-F687-4f45-9708-019B960494DF}">
                <a14:hiddenLine xmlns=""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</p:grp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F9A03ED2-6CE0-46D0-98ED-E10C16B0C732}"/>
              </a:ext>
            </a:extLst>
          </p:cNvPr>
          <p:cNvSpPr/>
          <p:nvPr/>
        </p:nvSpPr>
        <p:spPr bwMode="auto">
          <a:xfrm>
            <a:off x="2784961" y="2698514"/>
            <a:ext cx="8423607" cy="1707398"/>
          </a:xfrm>
          <a:prstGeom prst="roundRect">
            <a:avLst/>
          </a:prstGeom>
          <a:solidFill>
            <a:srgbClr val="BDABC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de-DE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Daten</a:t>
            </a:r>
            <a:r>
              <a:rPr lang="de-DE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phase: </a:t>
            </a:r>
            <a:r>
              <a:rPr lang="de-D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Datenerfassung, Datenaufbereitung, Datenanalyse, Etablierung der Methode, ÖA</a:t>
            </a:r>
            <a:endParaRPr lang="de-DE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Titel 7">
            <a:extLst>
              <a:ext uri="{FF2B5EF4-FFF2-40B4-BE49-F238E27FC236}">
                <a16:creationId xmlns:a16="http://schemas.microsoft.com/office/drawing/2014/main" id="{1E2ED60F-D4EF-4B43-A7CF-5C28FC40C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332289"/>
            <a:ext cx="5422090" cy="1152495"/>
          </a:xfrm>
        </p:spPr>
        <p:txBody>
          <a:bodyPr anchor="b"/>
          <a:lstStyle/>
          <a:p>
            <a:r>
              <a:rPr lang="de-DE" sz="3400" dirty="0">
                <a:latin typeface="Tahoma" panose="020B0604030504040204" pitchFamily="34" charset="0"/>
                <a:cs typeface="Tahoma" panose="020B0604030504040204" pitchFamily="34" charset="0"/>
              </a:rPr>
              <a:t>Zeitplan Arbeitspakete</a:t>
            </a:r>
          </a:p>
        </p:txBody>
      </p:sp>
      <p:sp>
        <p:nvSpPr>
          <p:cNvPr id="17" name="Fußzeilenplatzhalter 16">
            <a:extLst>
              <a:ext uri="{FF2B5EF4-FFF2-40B4-BE49-F238E27FC236}">
                <a16:creationId xmlns:a16="http://schemas.microsoft.com/office/drawing/2014/main" id="{E6383C77-288D-4D73-A28E-16C32E0B2B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AG Nationalparke  |  KI-Nationalpark  |  12. November 2025</a:t>
            </a:r>
            <a:endParaRPr lang="de-DE" dirty="0"/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A3202F1B-AAF6-4657-87F8-2BB9B3917EB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8745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lang="de-DE" spc="-5" smtClean="0">
                <a:solidFill>
                  <a:schemeClr val="bg1">
                    <a:lumMod val="65000"/>
                  </a:schemeClr>
                </a:solidFill>
              </a:rPr>
              <a:t>6</a:t>
            </a:fld>
            <a:endParaRPr lang="de-DE" spc="-5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05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E9F94-CA4C-B29F-6CF9-D139E4979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b="1">
                <a:latin typeface="Tahoma"/>
                <a:ea typeface="Tahoma"/>
                <a:cs typeface="Tahoma"/>
              </a:rPr>
              <a:t>Teilnehmende Gebiete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C6497B1-B61F-3DAE-E10D-A83E5F82F0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9064752"/>
              </p:ext>
            </p:extLst>
          </p:nvPr>
        </p:nvGraphicFramePr>
        <p:xfrm>
          <a:off x="838200" y="1538078"/>
          <a:ext cx="10515598" cy="4937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71483">
                  <a:extLst>
                    <a:ext uri="{9D8B030D-6E8A-4147-A177-3AD203B41FA5}">
                      <a16:colId xmlns:a16="http://schemas.microsoft.com/office/drawing/2014/main" val="1181489999"/>
                    </a:ext>
                  </a:extLst>
                </a:gridCol>
                <a:gridCol w="3573342">
                  <a:extLst>
                    <a:ext uri="{9D8B030D-6E8A-4147-A177-3AD203B41FA5}">
                      <a16:colId xmlns:a16="http://schemas.microsoft.com/office/drawing/2014/main" val="3120647727"/>
                    </a:ext>
                  </a:extLst>
                </a:gridCol>
                <a:gridCol w="3770773">
                  <a:extLst>
                    <a:ext uri="{9D8B030D-6E8A-4147-A177-3AD203B41FA5}">
                      <a16:colId xmlns:a16="http://schemas.microsoft.com/office/drawing/2014/main" val="1627382706"/>
                    </a:ext>
                  </a:extLst>
                </a:gridCol>
              </a:tblGrid>
              <a:tr h="246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 b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Nationalpark</a:t>
                      </a:r>
                      <a:endParaRPr lang="de-DE" sz="160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 b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Fotofallen</a:t>
                      </a:r>
                      <a:endParaRPr lang="de-DE" sz="160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 b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Akustik</a:t>
                      </a:r>
                      <a:endParaRPr lang="de-DE" sz="160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0845280"/>
                  </a:ext>
                </a:extLst>
              </a:tr>
              <a:tr h="246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Bayerischer Wald</a:t>
                      </a:r>
                      <a:endParaRPr lang="de-DE" sz="160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x 140 Plots</a:t>
                      </a:r>
                      <a:endParaRPr lang="de-DE" sz="160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x 50 Plots</a:t>
                      </a:r>
                      <a:endParaRPr lang="de-DE" sz="160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7443789"/>
                  </a:ext>
                </a:extLst>
              </a:tr>
              <a:tr h="246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Berchtesgaden</a:t>
                      </a:r>
                      <a:endParaRPr lang="de-DE" sz="160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Nur eigenes </a:t>
                      </a:r>
                      <a:r>
                        <a:rPr lang="de-DE" sz="160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Monitoringprogramm</a:t>
                      </a: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Daten werden aber bereitgestellt.</a:t>
                      </a:r>
                      <a:endParaRPr lang="de-DE" sz="1600">
                        <a:effectLst/>
                        <a:latin typeface="Tahoma"/>
                      </a:endParaRPr>
                    </a:p>
                  </a:txBody>
                  <a:tcPr marL="44450" marR="44450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3787269"/>
                  </a:ext>
                </a:extLst>
              </a:tr>
              <a:tr h="246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Eifel</a:t>
                      </a:r>
                      <a:endParaRPr lang="de-DE" sz="160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x 63</a:t>
                      </a:r>
                      <a:endParaRPr lang="de-DE" sz="160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x 30 Plots</a:t>
                      </a:r>
                      <a:endParaRPr lang="de-DE" sz="160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0041364"/>
                  </a:ext>
                </a:extLst>
              </a:tr>
              <a:tr h="246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Hainich</a:t>
                      </a:r>
                      <a:endParaRPr lang="de-DE" sz="160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x 71</a:t>
                      </a:r>
                      <a:endParaRPr lang="de-DE" sz="160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x 20 Plots (selbst finanziert)</a:t>
                      </a:r>
                      <a:endParaRPr lang="de-DE" sz="160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9085875"/>
                  </a:ext>
                </a:extLst>
              </a:tr>
              <a:tr h="246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Harz</a:t>
                      </a:r>
                      <a:endParaRPr lang="de-DE" sz="160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x 61</a:t>
                      </a:r>
                      <a:endParaRPr lang="de-DE" sz="160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de-DE" sz="160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9689401"/>
                  </a:ext>
                </a:extLst>
              </a:tr>
              <a:tr h="246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Hunsrück-Hochwald</a:t>
                      </a:r>
                      <a:endParaRPr lang="de-DE" sz="160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x 70</a:t>
                      </a:r>
                      <a:endParaRPr lang="de-DE" sz="160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x 20 Plots</a:t>
                      </a:r>
                      <a:endParaRPr lang="de-DE" sz="160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5360544"/>
                  </a:ext>
                </a:extLst>
              </a:tr>
              <a:tr h="246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Kellerwald-Edersee</a:t>
                      </a:r>
                      <a:endParaRPr lang="de-DE" sz="160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x 83</a:t>
                      </a:r>
                      <a:endParaRPr lang="de-DE" sz="160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x 40 Plots</a:t>
                      </a:r>
                      <a:endParaRPr lang="de-DE" sz="1600" dirty="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9893758"/>
                  </a:ext>
                </a:extLst>
              </a:tr>
              <a:tr h="246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Müritz</a:t>
                      </a:r>
                      <a:endParaRPr lang="de-DE" sz="160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x 56</a:t>
                      </a:r>
                      <a:endParaRPr lang="de-DE" sz="160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de-DE" sz="160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832382"/>
                  </a:ext>
                </a:extLst>
              </a:tr>
              <a:tr h="246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Nieders. Wattenmeer</a:t>
                      </a:r>
                      <a:endParaRPr lang="de-DE" sz="160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x neu: 50 Plots</a:t>
                      </a:r>
                      <a:endParaRPr lang="de-DE" sz="160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x 26 Plots</a:t>
                      </a:r>
                      <a:endParaRPr lang="de-DE" sz="160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6479357"/>
                  </a:ext>
                </a:extLst>
              </a:tr>
              <a:tr h="246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Sächsische Schweiz</a:t>
                      </a:r>
                      <a:endParaRPr lang="de-DE" sz="160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x 66</a:t>
                      </a:r>
                      <a:endParaRPr lang="de-DE" sz="160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de-DE" sz="160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1772175"/>
                  </a:ext>
                </a:extLst>
              </a:tr>
              <a:tr h="246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Schwarzwald</a:t>
                      </a:r>
                      <a:endParaRPr lang="de-DE" sz="160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x 60</a:t>
                      </a:r>
                      <a:endParaRPr lang="de-DE" sz="1600" dirty="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de-DE" sz="160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7720792"/>
                  </a:ext>
                </a:extLst>
              </a:tr>
              <a:tr h="246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Unteres Odertal</a:t>
                      </a:r>
                      <a:endParaRPr lang="de-DE" sz="160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x neu: 20 Plots</a:t>
                      </a:r>
                      <a:endParaRPr lang="de-DE" sz="160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x 20 Plots</a:t>
                      </a:r>
                      <a:endParaRPr lang="de-DE" sz="160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7408724"/>
                  </a:ext>
                </a:extLst>
              </a:tr>
              <a:tr h="47579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Vorpommersche Boddenlandschaft</a:t>
                      </a:r>
                      <a:endParaRPr lang="de-DE" sz="160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x 56</a:t>
                      </a:r>
                      <a:endParaRPr lang="de-DE" sz="160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de-DE" sz="160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6939592"/>
                  </a:ext>
                </a:extLst>
              </a:tr>
              <a:tr h="47579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Wildnisgebiete</a:t>
                      </a: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Brandenburg Jüterbog</a:t>
                      </a:r>
                      <a:endParaRPr lang="de-DE" sz="160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x neu: 23 Plots </a:t>
                      </a:r>
                      <a:endParaRPr lang="de-DE" sz="1600" dirty="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x 23 Plots</a:t>
                      </a:r>
                      <a:endParaRPr lang="de-DE" sz="1600" dirty="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7337686"/>
                  </a:ext>
                </a:extLst>
              </a:tr>
              <a:tr h="47579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Wildnisgebiete</a:t>
                      </a: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Brandenburg Lieberose</a:t>
                      </a:r>
                      <a:endParaRPr lang="de-DE" sz="160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x neu: 30 Plots </a:t>
                      </a:r>
                      <a:endParaRPr lang="de-DE" sz="1600" dirty="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x 30 Plots</a:t>
                      </a:r>
                      <a:endParaRPr lang="de-DE" sz="1600" dirty="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0431722"/>
                  </a:ext>
                </a:extLst>
              </a:tr>
            </a:tbl>
          </a:graphicData>
        </a:graphic>
      </p:graphicFrame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4BC1DB5-A170-4F28-B176-41C278FFB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7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7BF6868-B0E0-413C-9627-3C3186A78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AG Nationalparke  |  KI-Nationalpark  |  12. November 2025</a:t>
            </a:r>
          </a:p>
        </p:txBody>
      </p:sp>
    </p:spTree>
    <p:extLst>
      <p:ext uri="{BB962C8B-B14F-4D97-AF65-F5344CB8AC3E}">
        <p14:creationId xmlns:p14="http://schemas.microsoft.com/office/powerpoint/2010/main" val="2991776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3721C2-B32E-4460-A53A-B6D501641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828" y="365125"/>
            <a:ext cx="9305778" cy="1325563"/>
          </a:xfrm>
        </p:spPr>
        <p:txBody>
          <a:bodyPr>
            <a:normAutofit/>
          </a:bodyPr>
          <a:lstStyle/>
          <a:p>
            <a:r>
              <a:rPr lang="de-DE" sz="3200" b="1" dirty="0">
                <a:latin typeface="Tahoma"/>
                <a:ea typeface="Tahoma"/>
                <a:cs typeface="Tahoma"/>
              </a:rPr>
              <a:t>KI-Nationalpark in Zahlen</a:t>
            </a:r>
          </a:p>
        </p:txBody>
      </p:sp>
      <p:sp>
        <p:nvSpPr>
          <p:cNvPr id="7" name="Grafik 3">
            <a:extLst>
              <a:ext uri="{FF2B5EF4-FFF2-40B4-BE49-F238E27FC236}">
                <a16:creationId xmlns:a16="http://schemas.microsoft.com/office/drawing/2014/main" id="{D8603FEC-906F-44DC-B197-087188B29898}"/>
              </a:ext>
            </a:extLst>
          </p:cNvPr>
          <p:cNvSpPr>
            <a:spLocks noChangeAspect="1"/>
          </p:cNvSpPr>
          <p:nvPr/>
        </p:nvSpPr>
        <p:spPr>
          <a:xfrm>
            <a:off x="1332413" y="1920238"/>
            <a:ext cx="3158414" cy="2940194"/>
          </a:xfrm>
          <a:custGeom>
            <a:avLst/>
            <a:gdLst>
              <a:gd name="connsiteX0" fmla="*/ 3527563 w 3528929"/>
              <a:gd name="connsiteY0" fmla="*/ 2005015 h 3647309"/>
              <a:gd name="connsiteX1" fmla="*/ 3527774 w 3528929"/>
              <a:gd name="connsiteY1" fmla="*/ 1105547 h 3647309"/>
              <a:gd name="connsiteX2" fmla="*/ 2597994 w 3528929"/>
              <a:gd name="connsiteY2" fmla="*/ 0 h 3647309"/>
              <a:gd name="connsiteX3" fmla="*/ 881996 w 3528929"/>
              <a:gd name="connsiteY3" fmla="*/ 0 h 3647309"/>
              <a:gd name="connsiteX4" fmla="*/ 0 w 3528929"/>
              <a:gd name="connsiteY4" fmla="*/ 1105547 h 3647309"/>
              <a:gd name="connsiteX5" fmla="*/ 0 w 3528929"/>
              <a:gd name="connsiteY5" fmla="*/ 2002489 h 3647309"/>
              <a:gd name="connsiteX6" fmla="*/ 881996 w 3528929"/>
              <a:gd name="connsiteY6" fmla="*/ 3044465 h 3647309"/>
              <a:gd name="connsiteX7" fmla="*/ 1817459 w 3528929"/>
              <a:gd name="connsiteY7" fmla="*/ 3449678 h 3647309"/>
              <a:gd name="connsiteX8" fmla="*/ 2150050 w 3528929"/>
              <a:gd name="connsiteY8" fmla="*/ 3621867 h 3647309"/>
              <a:gd name="connsiteX9" fmla="*/ 3527774 w 3528929"/>
              <a:gd name="connsiteY9" fmla="*/ 2005015 h 364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28929" h="3647309">
                <a:moveTo>
                  <a:pt x="3527563" y="2005015"/>
                </a:moveTo>
                <a:cubicBezTo>
                  <a:pt x="3530510" y="1388039"/>
                  <a:pt x="3527774" y="1105547"/>
                  <a:pt x="3527774" y="1105547"/>
                </a:cubicBezTo>
                <a:cubicBezTo>
                  <a:pt x="3527774" y="611293"/>
                  <a:pt x="3242125" y="0"/>
                  <a:pt x="2597994" y="0"/>
                </a:cubicBezTo>
                <a:lnTo>
                  <a:pt x="881996" y="0"/>
                </a:lnTo>
                <a:cubicBezTo>
                  <a:pt x="203975" y="0"/>
                  <a:pt x="0" y="560773"/>
                  <a:pt x="0" y="1105547"/>
                </a:cubicBezTo>
                <a:lnTo>
                  <a:pt x="0" y="2002489"/>
                </a:lnTo>
                <a:cubicBezTo>
                  <a:pt x="0" y="2753554"/>
                  <a:pt x="440156" y="3002997"/>
                  <a:pt x="881996" y="3044465"/>
                </a:cubicBezTo>
                <a:cubicBezTo>
                  <a:pt x="1193957" y="3073725"/>
                  <a:pt x="2156365" y="3026151"/>
                  <a:pt x="1817459" y="3449678"/>
                </a:cubicBezTo>
                <a:cubicBezTo>
                  <a:pt x="1730312" y="3600396"/>
                  <a:pt x="1883135" y="3695542"/>
                  <a:pt x="2150050" y="3621867"/>
                </a:cubicBezTo>
                <a:cubicBezTo>
                  <a:pt x="2767236" y="3451362"/>
                  <a:pt x="3527774" y="3276436"/>
                  <a:pt x="3527774" y="2005015"/>
                </a:cubicBezTo>
              </a:path>
            </a:pathLst>
          </a:custGeom>
          <a:solidFill>
            <a:srgbClr val="83406F"/>
          </a:solidFill>
          <a:ln w="21034" cap="flat">
            <a:noFill/>
            <a:prstDash val="solid"/>
            <a:miter/>
          </a:ln>
        </p:spPr>
        <p:txBody>
          <a:bodyPr lIns="360000" tIns="360000" rIns="360000" bIns="1080000" rtlCol="0" anchor="ctr" anchorCtr="0"/>
          <a:lstStyle/>
          <a:p>
            <a:pPr marL="0" marR="0" lvl="0" indent="0" algn="l" defTabSz="3600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/>
            </a:pPr>
            <a:endParaRPr lang="de-DE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3600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de-DE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Georgia" panose="02040502050405020303" pitchFamily="18" charset="0"/>
              </a:rPr>
              <a:t>Über 321.000 € an Technik verbleibt nach Projektende bei den Gebieten!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C759180-B9DC-4AD2-AF07-DBB3576DD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2715F85-AEDD-4ACF-BF74-E8BC98077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AG Nationalparke  |  KI-Nationalpark  |  12. November 2025</a:t>
            </a:r>
          </a:p>
        </p:txBody>
      </p:sp>
      <p:sp>
        <p:nvSpPr>
          <p:cNvPr id="14" name="Grafik 3">
            <a:extLst>
              <a:ext uri="{FF2B5EF4-FFF2-40B4-BE49-F238E27FC236}">
                <a16:creationId xmlns:a16="http://schemas.microsoft.com/office/drawing/2014/main" id="{C5B7F0D3-161A-42D6-BDBE-52FCAE56E90B}"/>
              </a:ext>
            </a:extLst>
          </p:cNvPr>
          <p:cNvSpPr>
            <a:spLocks noChangeAspect="1"/>
          </p:cNvSpPr>
          <p:nvPr/>
        </p:nvSpPr>
        <p:spPr>
          <a:xfrm flipH="1">
            <a:off x="4161311" y="3186606"/>
            <a:ext cx="2927466" cy="2608560"/>
          </a:xfrm>
          <a:custGeom>
            <a:avLst/>
            <a:gdLst>
              <a:gd name="connsiteX0" fmla="*/ 3527563 w 3528929"/>
              <a:gd name="connsiteY0" fmla="*/ 2005015 h 3647309"/>
              <a:gd name="connsiteX1" fmla="*/ 3527774 w 3528929"/>
              <a:gd name="connsiteY1" fmla="*/ 1105547 h 3647309"/>
              <a:gd name="connsiteX2" fmla="*/ 2597994 w 3528929"/>
              <a:gd name="connsiteY2" fmla="*/ 0 h 3647309"/>
              <a:gd name="connsiteX3" fmla="*/ 881996 w 3528929"/>
              <a:gd name="connsiteY3" fmla="*/ 0 h 3647309"/>
              <a:gd name="connsiteX4" fmla="*/ 0 w 3528929"/>
              <a:gd name="connsiteY4" fmla="*/ 1105547 h 3647309"/>
              <a:gd name="connsiteX5" fmla="*/ 0 w 3528929"/>
              <a:gd name="connsiteY5" fmla="*/ 2002489 h 3647309"/>
              <a:gd name="connsiteX6" fmla="*/ 881996 w 3528929"/>
              <a:gd name="connsiteY6" fmla="*/ 3044465 h 3647309"/>
              <a:gd name="connsiteX7" fmla="*/ 1817459 w 3528929"/>
              <a:gd name="connsiteY7" fmla="*/ 3449678 h 3647309"/>
              <a:gd name="connsiteX8" fmla="*/ 2150050 w 3528929"/>
              <a:gd name="connsiteY8" fmla="*/ 3621867 h 3647309"/>
              <a:gd name="connsiteX9" fmla="*/ 3527774 w 3528929"/>
              <a:gd name="connsiteY9" fmla="*/ 2005015 h 364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28929" h="3647309">
                <a:moveTo>
                  <a:pt x="3527563" y="2005015"/>
                </a:moveTo>
                <a:cubicBezTo>
                  <a:pt x="3530510" y="1388039"/>
                  <a:pt x="3527774" y="1105547"/>
                  <a:pt x="3527774" y="1105547"/>
                </a:cubicBezTo>
                <a:cubicBezTo>
                  <a:pt x="3527774" y="611293"/>
                  <a:pt x="3242125" y="0"/>
                  <a:pt x="2597994" y="0"/>
                </a:cubicBezTo>
                <a:lnTo>
                  <a:pt x="881996" y="0"/>
                </a:lnTo>
                <a:cubicBezTo>
                  <a:pt x="203975" y="0"/>
                  <a:pt x="0" y="560773"/>
                  <a:pt x="0" y="1105547"/>
                </a:cubicBezTo>
                <a:lnTo>
                  <a:pt x="0" y="2002489"/>
                </a:lnTo>
                <a:cubicBezTo>
                  <a:pt x="0" y="2753554"/>
                  <a:pt x="440156" y="3002997"/>
                  <a:pt x="881996" y="3044465"/>
                </a:cubicBezTo>
                <a:cubicBezTo>
                  <a:pt x="1193957" y="3073725"/>
                  <a:pt x="2156365" y="3026151"/>
                  <a:pt x="1817459" y="3449678"/>
                </a:cubicBezTo>
                <a:cubicBezTo>
                  <a:pt x="1730312" y="3600396"/>
                  <a:pt x="1883135" y="3695542"/>
                  <a:pt x="2150050" y="3621867"/>
                </a:cubicBezTo>
                <a:cubicBezTo>
                  <a:pt x="2767236" y="3451362"/>
                  <a:pt x="3527774" y="3276436"/>
                  <a:pt x="3527774" y="2005015"/>
                </a:cubicBezTo>
              </a:path>
            </a:pathLst>
          </a:custGeom>
          <a:solidFill>
            <a:srgbClr val="BDABC5"/>
          </a:solidFill>
          <a:ln w="21034" cap="flat">
            <a:noFill/>
            <a:prstDash val="solid"/>
            <a:miter/>
          </a:ln>
        </p:spPr>
        <p:txBody>
          <a:bodyPr lIns="360000" tIns="360000" rIns="360000" bIns="1080000" rtlCol="0" anchor="t" anchorCtr="0"/>
          <a:lstStyle/>
          <a:p>
            <a:pPr defTabSz="360000" eaLnBrk="0" hangingPunct="0">
              <a:lnSpc>
                <a:spcPct val="110000"/>
              </a:lnSpc>
              <a:buSzPct val="90000"/>
              <a:defRPr/>
            </a:pPr>
            <a:r>
              <a:rPr lang="de-DE" b="1" kern="0" dirty="0">
                <a:latin typeface="Tahoma"/>
                <a:ea typeface="Tahoma"/>
                <a:cs typeface="Tahoma"/>
                <a:sym typeface="Georgia" panose="02040502050405020303" pitchFamily="18" charset="0"/>
              </a:rPr>
              <a:t>Ca. 1,2 Mio. € Bundesmittel für Datenverarbeitung und Analyse</a:t>
            </a:r>
            <a:endParaRPr lang="de-DE" b="1" kern="0" dirty="0">
              <a:latin typeface="Tahoma"/>
              <a:ea typeface="Tahoma"/>
              <a:cs typeface="Tahoma"/>
            </a:endParaRPr>
          </a:p>
          <a:p>
            <a:pPr lvl="0" defTabSz="360000" eaLnBrk="0" hangingPunct="0">
              <a:lnSpc>
                <a:spcPct val="110000"/>
              </a:lnSpc>
              <a:spcBef>
                <a:spcPts val="0"/>
              </a:spcBef>
              <a:buSzPct val="90000"/>
              <a:defRPr/>
            </a:pPr>
            <a:endParaRPr kumimoji="0" lang="de-DE" sz="17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/>
              <a:ea typeface="Tahoma"/>
              <a:cs typeface="Tahoma"/>
              <a:sym typeface="Arial" panose="020B0604020202020204" pitchFamily="34" charset="0"/>
            </a:endParaRPr>
          </a:p>
        </p:txBody>
      </p:sp>
      <p:sp>
        <p:nvSpPr>
          <p:cNvPr id="15" name="Grafik 3">
            <a:extLst>
              <a:ext uri="{FF2B5EF4-FFF2-40B4-BE49-F238E27FC236}">
                <a16:creationId xmlns:a16="http://schemas.microsoft.com/office/drawing/2014/main" id="{85C6344B-6CFA-469E-92DE-ECE9578A8062}"/>
              </a:ext>
            </a:extLst>
          </p:cNvPr>
          <p:cNvSpPr>
            <a:spLocks noChangeAspect="1"/>
          </p:cNvSpPr>
          <p:nvPr/>
        </p:nvSpPr>
        <p:spPr>
          <a:xfrm flipH="1">
            <a:off x="7466155" y="1756626"/>
            <a:ext cx="3315055" cy="3130886"/>
          </a:xfrm>
          <a:custGeom>
            <a:avLst/>
            <a:gdLst>
              <a:gd name="connsiteX0" fmla="*/ 3527563 w 3528929"/>
              <a:gd name="connsiteY0" fmla="*/ 2005015 h 3647309"/>
              <a:gd name="connsiteX1" fmla="*/ 3527774 w 3528929"/>
              <a:gd name="connsiteY1" fmla="*/ 1105547 h 3647309"/>
              <a:gd name="connsiteX2" fmla="*/ 2597994 w 3528929"/>
              <a:gd name="connsiteY2" fmla="*/ 0 h 3647309"/>
              <a:gd name="connsiteX3" fmla="*/ 881996 w 3528929"/>
              <a:gd name="connsiteY3" fmla="*/ 0 h 3647309"/>
              <a:gd name="connsiteX4" fmla="*/ 0 w 3528929"/>
              <a:gd name="connsiteY4" fmla="*/ 1105547 h 3647309"/>
              <a:gd name="connsiteX5" fmla="*/ 0 w 3528929"/>
              <a:gd name="connsiteY5" fmla="*/ 2002489 h 3647309"/>
              <a:gd name="connsiteX6" fmla="*/ 881996 w 3528929"/>
              <a:gd name="connsiteY6" fmla="*/ 3044465 h 3647309"/>
              <a:gd name="connsiteX7" fmla="*/ 1817459 w 3528929"/>
              <a:gd name="connsiteY7" fmla="*/ 3449678 h 3647309"/>
              <a:gd name="connsiteX8" fmla="*/ 2150050 w 3528929"/>
              <a:gd name="connsiteY8" fmla="*/ 3621867 h 3647309"/>
              <a:gd name="connsiteX9" fmla="*/ 3527774 w 3528929"/>
              <a:gd name="connsiteY9" fmla="*/ 2005015 h 364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28929" h="3647309">
                <a:moveTo>
                  <a:pt x="3527563" y="2005015"/>
                </a:moveTo>
                <a:cubicBezTo>
                  <a:pt x="3530510" y="1388039"/>
                  <a:pt x="3527774" y="1105547"/>
                  <a:pt x="3527774" y="1105547"/>
                </a:cubicBezTo>
                <a:cubicBezTo>
                  <a:pt x="3527774" y="611293"/>
                  <a:pt x="3242125" y="0"/>
                  <a:pt x="2597994" y="0"/>
                </a:cubicBezTo>
                <a:lnTo>
                  <a:pt x="881996" y="0"/>
                </a:lnTo>
                <a:cubicBezTo>
                  <a:pt x="203975" y="0"/>
                  <a:pt x="0" y="560773"/>
                  <a:pt x="0" y="1105547"/>
                </a:cubicBezTo>
                <a:lnTo>
                  <a:pt x="0" y="2002489"/>
                </a:lnTo>
                <a:cubicBezTo>
                  <a:pt x="0" y="2753554"/>
                  <a:pt x="440156" y="3002997"/>
                  <a:pt x="881996" y="3044465"/>
                </a:cubicBezTo>
                <a:cubicBezTo>
                  <a:pt x="1193957" y="3073725"/>
                  <a:pt x="2156365" y="3026151"/>
                  <a:pt x="1817459" y="3449678"/>
                </a:cubicBezTo>
                <a:cubicBezTo>
                  <a:pt x="1730312" y="3600396"/>
                  <a:pt x="1883135" y="3695542"/>
                  <a:pt x="2150050" y="3621867"/>
                </a:cubicBezTo>
                <a:cubicBezTo>
                  <a:pt x="2767236" y="3451362"/>
                  <a:pt x="3527774" y="3276436"/>
                  <a:pt x="3527774" y="2005015"/>
                </a:cubicBezTo>
              </a:path>
            </a:pathLst>
          </a:custGeom>
          <a:solidFill>
            <a:srgbClr val="D9A9B9"/>
          </a:solidFill>
          <a:ln w="21034" cap="flat">
            <a:noFill/>
            <a:prstDash val="solid"/>
            <a:miter/>
          </a:ln>
        </p:spPr>
        <p:txBody>
          <a:bodyPr lIns="360000" tIns="360000" rIns="360000" bIns="1080000" rtlCol="0" anchor="t" anchorCtr="0"/>
          <a:lstStyle/>
          <a:p>
            <a:pPr marL="285750" indent="-285750"/>
            <a:r>
              <a:rPr lang="de-DE" sz="1700" b="1" noProof="0" dirty="0">
                <a:latin typeface="Tahoma" panose="020B0604030504040204" pitchFamily="34" charset="0"/>
                <a:ea typeface="Tahoma"/>
                <a:cs typeface="Tahoma"/>
                <a:sym typeface="Arial" panose="020B0604020202020204" pitchFamily="34" charset="0"/>
              </a:rPr>
              <a:t>Eigenanteil </a:t>
            </a:r>
          </a:p>
          <a:p>
            <a:pPr marL="285750" indent="-285750"/>
            <a:r>
              <a:rPr lang="de-DE" dirty="0">
                <a:latin typeface="Tahoma"/>
                <a:ea typeface="Tahoma"/>
                <a:cs typeface="Tahoma"/>
              </a:rPr>
              <a:t>2.000 € Fotofallen Monitoring</a:t>
            </a:r>
          </a:p>
          <a:p>
            <a:pPr marL="285750" indent="-285750"/>
            <a:r>
              <a:rPr lang="de-DE" dirty="0">
                <a:latin typeface="Tahoma"/>
                <a:ea typeface="Tahoma"/>
                <a:cs typeface="Tahoma"/>
              </a:rPr>
              <a:t>2.500 € Fotofallen und Akustik Monitoring teilnehmen</a:t>
            </a:r>
            <a:endParaRPr lang="de-D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defTabSz="360000" eaLnBrk="0" hangingPunct="0">
              <a:lnSpc>
                <a:spcPct val="110000"/>
              </a:lnSpc>
              <a:spcBef>
                <a:spcPts val="0"/>
              </a:spcBef>
              <a:buSzPct val="90000"/>
              <a:defRPr/>
            </a:pPr>
            <a:endParaRPr kumimoji="0" lang="de-DE" sz="17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/>
              <a:ea typeface="Tahoma"/>
              <a:cs typeface="Tahom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5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9792EB-71E7-928E-B3FF-866E6E620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716" y="365125"/>
            <a:ext cx="10979084" cy="1341274"/>
          </a:xfrm>
        </p:spPr>
        <p:txBody>
          <a:bodyPr/>
          <a:lstStyle/>
          <a:p>
            <a:r>
              <a:rPr lang="de-DE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Aktueller Stand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A193B61-93E1-A5F9-3E37-C9CC7050D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716" y="1593613"/>
            <a:ext cx="5454472" cy="5080142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de-DE" b="1" dirty="0">
                <a:latin typeface="Tahoma"/>
                <a:ea typeface="Tahoma"/>
                <a:cs typeface="Tahoma"/>
              </a:rPr>
              <a:t>Juli </a:t>
            </a:r>
            <a:r>
              <a:rPr lang="de-DE" dirty="0">
                <a:latin typeface="Tahoma"/>
                <a:ea typeface="Tahoma"/>
                <a:cs typeface="Tahoma"/>
              </a:rPr>
              <a:t>- die gesamte Technik wurde bestellt und an die Gebiete geliefert</a:t>
            </a:r>
          </a:p>
          <a:p>
            <a:pPr>
              <a:lnSpc>
                <a:spcPct val="120000"/>
              </a:lnSpc>
            </a:pPr>
            <a:r>
              <a:rPr lang="de-DE" b="1" dirty="0">
                <a:latin typeface="Tahoma"/>
                <a:ea typeface="Tahoma"/>
                <a:cs typeface="Tahoma"/>
              </a:rPr>
              <a:t>August </a:t>
            </a:r>
            <a:r>
              <a:rPr lang="de-DE" dirty="0">
                <a:latin typeface="Tahoma"/>
                <a:ea typeface="Tahoma"/>
                <a:cs typeface="Tahoma"/>
              </a:rPr>
              <a:t>– Umsetzung der Schulungen</a:t>
            </a:r>
          </a:p>
          <a:p>
            <a:pPr>
              <a:lnSpc>
                <a:spcPct val="120000"/>
              </a:lnSpc>
            </a:pPr>
            <a:r>
              <a:rPr lang="de-DE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August</a:t>
            </a:r>
            <a:r>
              <a:rPr lang="de-D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Kick off Meeting in Frankfurt</a:t>
            </a:r>
          </a:p>
          <a:p>
            <a:pPr>
              <a:lnSpc>
                <a:spcPct val="120000"/>
              </a:lnSpc>
            </a:pPr>
            <a:r>
              <a:rPr lang="de-DE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September</a:t>
            </a:r>
            <a:r>
              <a:rPr lang="de-D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Technik wurde ausgebracht</a:t>
            </a:r>
          </a:p>
          <a:p>
            <a:pPr>
              <a:lnSpc>
                <a:spcPct val="120000"/>
              </a:lnSpc>
            </a:pPr>
            <a:r>
              <a:rPr lang="de-DE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Seit September </a:t>
            </a:r>
            <a:r>
              <a:rPr lang="de-D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regelmäßiger JF </a:t>
            </a:r>
          </a:p>
          <a:p>
            <a:pPr>
              <a:lnSpc>
                <a:spcPct val="120000"/>
              </a:lnSpc>
            </a:pPr>
            <a:r>
              <a:rPr lang="de-DE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Seit September </a:t>
            </a:r>
            <a:r>
              <a:rPr lang="de-D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ÖA ist angelaufen </a:t>
            </a:r>
          </a:p>
          <a:p>
            <a:pPr lvl="1">
              <a:lnSpc>
                <a:spcPct val="120000"/>
              </a:lnSpc>
            </a:pPr>
            <a:r>
              <a:rPr lang="de-D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Viel positives Feedback </a:t>
            </a:r>
          </a:p>
          <a:p>
            <a:pPr lvl="1">
              <a:lnSpc>
                <a:spcPct val="120000"/>
              </a:lnSpc>
            </a:pPr>
            <a:r>
              <a:rPr lang="de-D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Pressemitteilung vielfach veröffentlicht </a:t>
            </a:r>
          </a:p>
          <a:p>
            <a:pPr lvl="1">
              <a:lnSpc>
                <a:spcPct val="120000"/>
              </a:lnSpc>
            </a:pPr>
            <a:r>
              <a:rPr lang="de-D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FORSTlive</a:t>
            </a:r>
            <a:r>
              <a:rPr lang="de-D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2026 hat sich bei uns gemeldet </a:t>
            </a:r>
          </a:p>
          <a:p>
            <a:pPr lvl="1">
              <a:lnSpc>
                <a:spcPct val="120000"/>
              </a:lnSpc>
            </a:pPr>
            <a:r>
              <a:rPr lang="de-D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Japanische Botschaft hat sich bei uns gemeldet</a:t>
            </a:r>
          </a:p>
        </p:txBody>
      </p:sp>
      <p:pic>
        <p:nvPicPr>
          <p:cNvPr id="5" name="Grafik 3">
            <a:extLst>
              <a:ext uri="{FF2B5EF4-FFF2-40B4-BE49-F238E27FC236}">
                <a16:creationId xmlns:a16="http://schemas.microsoft.com/office/drawing/2014/main" id="{62725234-C34F-0FCF-9E3D-19908A61A24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0"/>
            <a:ext cx="6731726" cy="685800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3FD2B5-5476-A801-AFB3-EF486B865080}"/>
              </a:ext>
            </a:extLst>
          </p:cNvPr>
          <p:cNvSpPr txBox="1"/>
          <p:nvPr/>
        </p:nvSpPr>
        <p:spPr>
          <a:xfrm>
            <a:off x="10636077" y="6513104"/>
            <a:ext cx="1555923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Copyright: </a:t>
            </a:r>
            <a:r>
              <a:rPr lang="en-US" sz="800" dirty="0">
                <a:solidFill>
                  <a:schemeClr val="bg1"/>
                </a:solidFill>
                <a:latin typeface="Tahoma"/>
                <a:ea typeface="+mn-lt"/>
                <a:cs typeface="+mn-lt"/>
              </a:rPr>
              <a:t>Florian Packmor, NLPVW</a:t>
            </a:r>
            <a:endParaRPr lang="en-US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20A2EB0-4626-4923-90CA-80DBBEBC1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4716" y="6356350"/>
            <a:ext cx="4114800" cy="365125"/>
          </a:xfrm>
        </p:spPr>
        <p:txBody>
          <a:bodyPr/>
          <a:lstStyle/>
          <a:p>
            <a:r>
              <a:rPr lang="de-DE"/>
              <a:t>AG Nationalparke  |  KI-Nationalpark  |  12. November 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6708845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Larissa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089c7a8-21ba-4e7d-b7c7-583f0c4603a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7F5DB68D700314FBAA7F0C0C2494B6F" ma:contentTypeVersion="18" ma:contentTypeDescription="Ein neues Dokument erstellen." ma:contentTypeScope="" ma:versionID="187fa33a315e56e6e78924537d94d1a1">
  <xsd:schema xmlns:xsd="http://www.w3.org/2001/XMLSchema" xmlns:xs="http://www.w3.org/2001/XMLSchema" xmlns:p="http://schemas.microsoft.com/office/2006/metadata/properties" xmlns:ns3="c089c7a8-21ba-4e7d-b7c7-583f0c4603a9" xmlns:ns4="d3b71467-e996-49bd-96e0-77ba74368acc" targetNamespace="http://schemas.microsoft.com/office/2006/metadata/properties" ma:root="true" ma:fieldsID="7dc964e749a1102a8143b1c49a311479" ns3:_="" ns4:_="">
    <xsd:import namespace="c089c7a8-21ba-4e7d-b7c7-583f0c4603a9"/>
    <xsd:import namespace="d3b71467-e996-49bd-96e0-77ba74368ac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89c7a8-21ba-4e7d-b7c7-583f0c4603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b71467-e996-49bd-96e0-77ba74368ac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Freigabehinweis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662F06C-535D-4050-A490-1E9E12D363C2}">
  <ds:schemaRefs>
    <ds:schemaRef ds:uri="http://purl.org/dc/dcmitype/"/>
    <ds:schemaRef ds:uri="http://schemas.microsoft.com/office/infopath/2007/PartnerControls"/>
    <ds:schemaRef ds:uri="c089c7a8-21ba-4e7d-b7c7-583f0c4603a9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d3b71467-e996-49bd-96e0-77ba74368acc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4D0E188-6353-4E82-980F-8C89B23E210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7E9B27-0BE6-480B-9538-22A7F0182C15}">
  <ds:schemaRefs>
    <ds:schemaRef ds:uri="c089c7a8-21ba-4e7d-b7c7-583f0c4603a9"/>
    <ds:schemaRef ds:uri="d3b71467-e996-49bd-96e0-77ba74368ac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1416</Words>
  <Application>Microsoft Office PowerPoint</Application>
  <PresentationFormat>Breitbild</PresentationFormat>
  <Paragraphs>249</Paragraphs>
  <Slides>24</Slides>
  <Notes>14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12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37" baseType="lpstr">
      <vt:lpstr>Aptos</vt:lpstr>
      <vt:lpstr>Aptos Display</vt:lpstr>
      <vt:lpstr>Arial</vt:lpstr>
      <vt:lpstr>Calibri</vt:lpstr>
      <vt:lpstr>Courier New</vt:lpstr>
      <vt:lpstr>FS Me</vt:lpstr>
      <vt:lpstr>Georgia</vt:lpstr>
      <vt:lpstr>Tahoma</vt:lpstr>
      <vt:lpstr>Times New Roman</vt:lpstr>
      <vt:lpstr>Wingdings</vt:lpstr>
      <vt:lpstr>ヒラギノ明朝 ProN W3</vt:lpstr>
      <vt:lpstr>ヒラギノ角ゴ ProN W3</vt:lpstr>
      <vt:lpstr>Larissa</vt:lpstr>
      <vt:lpstr>KI-Nationalpark</vt:lpstr>
      <vt:lpstr>PowerPoint-Präsentation</vt:lpstr>
      <vt:lpstr>KI Nationalpark Förderinitiative KI-Leuchttürme des BMUKN mit Mitteln aus dem ANK</vt:lpstr>
      <vt:lpstr>KI Nationalpark Förderinitiative KI-Leuchttürme des BMUKN mit Mitteln aus dem ANK</vt:lpstr>
      <vt:lpstr>Projektziele</vt:lpstr>
      <vt:lpstr>Zeitplan Arbeitspakete</vt:lpstr>
      <vt:lpstr>Teilnehmende Gebiete</vt:lpstr>
      <vt:lpstr>KI-Nationalpark in Zahlen</vt:lpstr>
      <vt:lpstr>Aktueller Stand</vt:lpstr>
      <vt:lpstr>PowerPoint-Präsentation</vt:lpstr>
      <vt:lpstr>Aktueller Stand</vt:lpstr>
      <vt:lpstr>Fotofallen</vt:lpstr>
      <vt:lpstr>Versuchsaufbau</vt:lpstr>
      <vt:lpstr>Störungsabfrage</vt:lpstr>
      <vt:lpstr>Zusätzliche Parameter</vt:lpstr>
      <vt:lpstr>Audiologger</vt:lpstr>
      <vt:lpstr>PowerPoint-Präsentation</vt:lpstr>
      <vt:lpstr>PowerPoint-Präsentation</vt:lpstr>
      <vt:lpstr>Passive akustisches Monitoring </vt:lpstr>
      <vt:lpstr>Datenkauf 2026 –  Besuchende</vt:lpstr>
      <vt:lpstr>Mitwirken der NLP-Verwaltung</vt:lpstr>
      <vt:lpstr>Fragen?</vt:lpstr>
      <vt:lpstr>Weiter geht´s!</vt:lpstr>
      <vt:lpstr>Passive akustisches Monitoring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KI-Nationalpark</dc:title>
  <dc:creator>Dr. Neele Larondelle</dc:creator>
  <cp:lastModifiedBy>Lydia Kluge</cp:lastModifiedBy>
  <cp:revision>38</cp:revision>
  <cp:lastPrinted>2025-06-17T12:33:04Z</cp:lastPrinted>
  <dcterms:created xsi:type="dcterms:W3CDTF">2024-10-01T08:00:57Z</dcterms:created>
  <dcterms:modified xsi:type="dcterms:W3CDTF">2026-05-05T06:31:01Z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0x010100C7F5DB68D700314FBAA7F0C0C2494B6F</vt:lpwstr>
  </property>
</Properties>
</file>